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7" r:id="rId3"/>
    <p:sldId id="258" r:id="rId4"/>
    <p:sldId id="260" r:id="rId5"/>
    <p:sldId id="259" r:id="rId6"/>
    <p:sldId id="261" r:id="rId7"/>
    <p:sldId id="262" r:id="rId8"/>
    <p:sldId id="263" r:id="rId9"/>
    <p:sldId id="264" r:id="rId10"/>
    <p:sldId id="265" r:id="rId11"/>
    <p:sldId id="267" r:id="rId12"/>
    <p:sldId id="268"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7" r:id="rId26"/>
    <p:sldId id="280" r:id="rId27"/>
    <p:sldId id="281" r:id="rId28"/>
    <p:sldId id="282" r:id="rId29"/>
    <p:sldId id="283" r:id="rId30"/>
    <p:sldId id="285" r:id="rId31"/>
    <p:sldId id="284"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4C206-F0DB-4721-8453-D0CD8C2E2F8E}" v="357" dt="2024-02-10T18:46:03.609"/>
    <p1510:client id="{7E2D19CC-3162-49C1-A8CF-8CE2717721B6}" v="315" dt="2024-02-10T16:08:19.357"/>
    <p1510:client id="{B349AC2E-7007-4EA9-AF71-B351F7C65F75}" v="2368" dt="2024-02-10T18:03:09.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2/10/2024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3388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0432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1450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5370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2/10/2024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9232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53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6354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5263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5490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2/10/2024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7975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2/10/2024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762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2/10/2024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772307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69" r:id="rId5"/>
    <p:sldLayoutId id="2147483764" r:id="rId6"/>
    <p:sldLayoutId id="2147483765" r:id="rId7"/>
    <p:sldLayoutId id="2147483766" r:id="rId8"/>
    <p:sldLayoutId id="2147483767" r:id="rId9"/>
    <p:sldLayoutId id="2147483768" r:id="rId10"/>
    <p:sldLayoutId id="2147483770"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line-ministries.org/blood-on-the-altar-part-6/"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hillopedia.com/kids-section/can-you-guess-this-weird-anima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people-equation.com/hr-and-leadership-web-roundup/update-icon-2/"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davidmaddison/67234056/"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Waves_in_pacifica_1.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lobal-geography.org/af/Geography/Asia/Turkey/Pictures/Fethiye/Kayakoey_-_Ghost_Town_3"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logs.lse.ac.uk/usappblog/2015/06/01/urban-sprawl-costs-the-american-economy-more-than-1-trillion-annually-smart-growth-policies-may-be-the-answer/"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lifeloveorsomethingelse.wordpress.com/2020/03/"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ommons.wikimedia.org/wiki/File:Do_Not_Cross,_Crime_Scene.jpg"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etalshock.wordpress.com/2010/07/07/lezioni-di-civilta-un-francobollo-per-i-moonspel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eviantart.com/kill-the-beauty/art/The-puppeteer-323078369"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View_of_Planet_Earth_(4K).webm"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329BAA-3A1A-BF26-9DF7-7F98D755F61E}"/>
              </a:ext>
            </a:extLst>
          </p:cNvPr>
          <p:cNvPicPr>
            <a:picLocks noChangeAspect="1"/>
          </p:cNvPicPr>
          <p:nvPr/>
        </p:nvPicPr>
        <p:blipFill rotWithShape="1">
          <a:blip r:embed="rId2"/>
          <a:srcRect t="10000" r="-2" b="-2"/>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314" y="0"/>
            <a:ext cx="6525472" cy="685800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682" y="320040"/>
            <a:ext cx="5888736" cy="6217920"/>
          </a:xfrm>
          <a:prstGeom prst="rect">
            <a:avLst/>
          </a:prstGeom>
          <a:noFill/>
          <a:ln w="6350" cap="sq" cmpd="sng" algn="ctr">
            <a:solidFill>
              <a:schemeClr val="tx1"/>
            </a:solidFill>
            <a:prstDash val="solid"/>
            <a:miter lim="800000"/>
          </a:ln>
          <a:effectLst>
            <a:softEdge rad="0"/>
          </a:effectLst>
        </p:spPr>
      </p:sp>
      <p:sp>
        <p:nvSpPr>
          <p:cNvPr id="2" name="Title 1"/>
          <p:cNvSpPr>
            <a:spLocks noGrp="1"/>
          </p:cNvSpPr>
          <p:nvPr>
            <p:ph type="ctrTitle"/>
          </p:nvPr>
        </p:nvSpPr>
        <p:spPr>
          <a:xfrm>
            <a:off x="1578316" y="1348844"/>
            <a:ext cx="5409468" cy="3042706"/>
          </a:xfrm>
        </p:spPr>
        <p:txBody>
          <a:bodyPr>
            <a:normAutofit/>
          </a:bodyPr>
          <a:lstStyle/>
          <a:p>
            <a:r>
              <a:rPr lang="en-US" sz="6000">
                <a:solidFill>
                  <a:schemeClr val="tx1"/>
                </a:solidFill>
              </a:rPr>
              <a:t>Revelation 17 </a:t>
            </a:r>
            <a:br>
              <a:rPr lang="en-US" sz="6000">
                <a:solidFill>
                  <a:schemeClr val="tx1"/>
                </a:solidFill>
              </a:rPr>
            </a:br>
            <a:r>
              <a:rPr lang="en-US" sz="6000">
                <a:solidFill>
                  <a:schemeClr val="tx1"/>
                </a:solidFill>
              </a:rPr>
              <a:t>REDUX</a:t>
            </a:r>
          </a:p>
        </p:txBody>
      </p:sp>
      <p:sp>
        <p:nvSpPr>
          <p:cNvPr id="3" name="Subtitle 2"/>
          <p:cNvSpPr>
            <a:spLocks noGrp="1"/>
          </p:cNvSpPr>
          <p:nvPr>
            <p:ph type="subTitle" idx="1"/>
          </p:nvPr>
        </p:nvSpPr>
        <p:spPr>
          <a:xfrm>
            <a:off x="1578316" y="4682061"/>
            <a:ext cx="5409468" cy="1560576"/>
          </a:xfrm>
        </p:spPr>
        <p:txBody>
          <a:bodyPr vert="horz" lIns="91440" tIns="45720" rIns="91440" bIns="45720" rtlCol="0" anchor="t">
            <a:noAutofit/>
          </a:bodyPr>
          <a:lstStyle/>
          <a:p>
            <a:r>
              <a:rPr lang="en-US" sz="2800">
                <a:solidFill>
                  <a:schemeClr val="tx1"/>
                </a:solidFill>
              </a:rPr>
              <a:t>Prophecy fulfillment in real time!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1" name="Rectangle 4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3" name="Rectangle 4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51">
            <a:extLst>
              <a:ext uri="{FF2B5EF4-FFF2-40B4-BE49-F238E27FC236}">
                <a16:creationId xmlns:a16="http://schemas.microsoft.com/office/drawing/2014/main" id="{DFFCFB47-3C9E-4532-8065-D3633A77B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67A625B-A166-4C03-ADD8-0535D718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35A5F97-C3A9-4101-8F5C-06E22105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pic>
        <p:nvPicPr>
          <p:cNvPr id="5" name="Content Placeholder 4" descr="A person riding a red animal&#10;&#10;Description automatically generated">
            <a:extLst>
              <a:ext uri="{FF2B5EF4-FFF2-40B4-BE49-F238E27FC236}">
                <a16:creationId xmlns:a16="http://schemas.microsoft.com/office/drawing/2014/main" id="{BD05A610-097D-5821-B1D0-C364A1718BE4}"/>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36" r="14501" b="1"/>
          <a:stretch/>
        </p:blipFill>
        <p:spPr>
          <a:xfrm>
            <a:off x="806117" y="809244"/>
            <a:ext cx="6583680" cy="5239512"/>
          </a:xfrm>
          <a:prstGeom prst="rect">
            <a:avLst/>
          </a:prstGeom>
          <a:ln w="6350" cap="sq">
            <a:noFill/>
            <a:miter lim="800000"/>
          </a:ln>
        </p:spPr>
      </p:pic>
      <p:sp>
        <p:nvSpPr>
          <p:cNvPr id="58" name="Rectangle 57">
            <a:extLst>
              <a:ext uri="{FF2B5EF4-FFF2-40B4-BE49-F238E27FC236}">
                <a16:creationId xmlns:a16="http://schemas.microsoft.com/office/drawing/2014/main" id="{00239F34-0E2D-4746-AAA9-920BD6063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0" name="Straight Connector 59">
            <a:extLst>
              <a:ext uri="{FF2B5EF4-FFF2-40B4-BE49-F238E27FC236}">
                <a16:creationId xmlns:a16="http://schemas.microsoft.com/office/drawing/2014/main" id="{82079E22-5065-47F9-AFCA-63C0DF226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9098EF8-6D81-466E-A59B-778568FCF6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CB163DD-56F6-482F-862E-B6B9244DA6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44EF4DE-2334-4B49-8DC2-FDAC562A1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967F5-BEE0-2479-6CC3-8051E5BA3A95}"/>
              </a:ext>
            </a:extLst>
          </p:cNvPr>
          <p:cNvSpPr>
            <a:spLocks noGrp="1"/>
          </p:cNvSpPr>
          <p:nvPr>
            <p:ph type="title"/>
          </p:nvPr>
        </p:nvSpPr>
        <p:spPr>
          <a:xfrm>
            <a:off x="8560024" y="1442916"/>
            <a:ext cx="3238829" cy="4569268"/>
          </a:xfrm>
        </p:spPr>
        <p:txBody>
          <a:bodyPr vert="horz" lIns="91440" tIns="45720" rIns="91440" bIns="45720" rtlCol="0" anchor="ctr">
            <a:normAutofit/>
          </a:bodyPr>
          <a:lstStyle/>
          <a:p>
            <a:pPr algn="ctr">
              <a:lnSpc>
                <a:spcPct val="83000"/>
              </a:lnSpc>
            </a:pPr>
            <a:r>
              <a:rPr lang="en-US" sz="3700" u="sng" cap="all" spc="-100" dirty="0"/>
              <a:t>The Beast</a:t>
            </a:r>
            <a:br>
              <a:rPr lang="en-US" sz="3700" cap="all" spc="-100" dirty="0"/>
            </a:br>
            <a:br>
              <a:rPr lang="en-US" sz="3700" cap="all" spc="-100"/>
            </a:br>
            <a:r>
              <a:rPr lang="en-US" sz="3700" cap="all" spc="-100"/>
              <a:t> </a:t>
            </a:r>
            <a:r>
              <a:rPr lang="en-US" sz="3700" cap="all" spc="-100" dirty="0"/>
              <a:t>excluding its heads (Kings)... </a:t>
            </a:r>
            <a:br>
              <a:rPr lang="en-US" sz="3700" cap="all" spc="-100" dirty="0"/>
            </a:br>
            <a:r>
              <a:rPr lang="en-US" sz="3700" cap="all" spc="-100" dirty="0"/>
              <a:t>= The Body Politic</a:t>
            </a:r>
          </a:p>
        </p:txBody>
      </p:sp>
      <p:sp>
        <p:nvSpPr>
          <p:cNvPr id="6" name="TextBox 5">
            <a:extLst>
              <a:ext uri="{FF2B5EF4-FFF2-40B4-BE49-F238E27FC236}">
                <a16:creationId xmlns:a16="http://schemas.microsoft.com/office/drawing/2014/main" id="{D997B3F2-51B8-81E8-90B6-B14E797393B4}"/>
              </a:ext>
            </a:extLst>
          </p:cNvPr>
          <p:cNvSpPr txBox="1"/>
          <p:nvPr/>
        </p:nvSpPr>
        <p:spPr>
          <a:xfrm>
            <a:off x="4645135" y="5848701"/>
            <a:ext cx="274466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00467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irless animal with a very skinny body&#10;&#10;Description automatically generated">
            <a:extLst>
              <a:ext uri="{FF2B5EF4-FFF2-40B4-BE49-F238E27FC236}">
                <a16:creationId xmlns:a16="http://schemas.microsoft.com/office/drawing/2014/main" id="{B5931279-EED1-E249-F19E-21800E475A1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7651" b="7444"/>
          <a:stretch/>
        </p:blipFill>
        <p:spPr>
          <a:xfrm>
            <a:off x="20" y="9524"/>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C0F7A-CAC9-E3A7-D982-E4A535D3F1DB}"/>
              </a:ext>
            </a:extLst>
          </p:cNvPr>
          <p:cNvSpPr>
            <a:spLocks noGrp="1"/>
          </p:cNvSpPr>
          <p:nvPr>
            <p:ph type="title"/>
          </p:nvPr>
        </p:nvSpPr>
        <p:spPr>
          <a:xfrm>
            <a:off x="8755993" y="2413551"/>
            <a:ext cx="4602152" cy="3213650"/>
          </a:xfrm>
        </p:spPr>
        <p:txBody>
          <a:bodyPr>
            <a:normAutofit/>
          </a:bodyPr>
          <a:lstStyle/>
          <a:p>
            <a:r>
              <a:rPr lang="en-US" sz="3700">
                <a:solidFill>
                  <a:schemeClr val="accent1">
                    <a:lumMod val="75000"/>
                  </a:schemeClr>
                </a:solidFill>
              </a:rPr>
              <a:t>Fuzzy Wuzzy</a:t>
            </a:r>
            <a:br>
              <a:rPr lang="en-US" sz="3700">
                <a:solidFill>
                  <a:schemeClr val="accent1">
                    <a:lumMod val="75000"/>
                  </a:schemeClr>
                </a:solidFill>
              </a:rPr>
            </a:br>
            <a:r>
              <a:rPr lang="en-US" sz="3700">
                <a:solidFill>
                  <a:schemeClr val="accent1">
                    <a:lumMod val="75000"/>
                  </a:schemeClr>
                </a:solidFill>
              </a:rPr>
              <a:t> was a... republic...?</a:t>
            </a:r>
          </a:p>
        </p:txBody>
      </p:sp>
      <p:sp>
        <p:nvSpPr>
          <p:cNvPr id="3" name="Content Placeholder 2">
            <a:extLst>
              <a:ext uri="{FF2B5EF4-FFF2-40B4-BE49-F238E27FC236}">
                <a16:creationId xmlns:a16="http://schemas.microsoft.com/office/drawing/2014/main" id="{B96B2838-CF91-0EA1-DC35-FAA9E16FADF3}"/>
              </a:ext>
            </a:extLst>
          </p:cNvPr>
          <p:cNvSpPr>
            <a:spLocks noGrp="1"/>
          </p:cNvSpPr>
          <p:nvPr>
            <p:ph idx="1"/>
          </p:nvPr>
        </p:nvSpPr>
        <p:spPr>
          <a:xfrm>
            <a:off x="774043" y="405320"/>
            <a:ext cx="4992677" cy="5613666"/>
          </a:xfrm>
        </p:spPr>
        <p:txBody>
          <a:bodyPr vert="horz" lIns="91440" tIns="45720" rIns="91440" bIns="45720" rtlCol="0" anchor="t">
            <a:noAutofit/>
          </a:bodyPr>
          <a:lstStyle/>
          <a:p>
            <a:r>
              <a:rPr lang="en-US" sz="3200"/>
              <a:t>"The beast that was and is not and yet is"... and the beast that was and is not and shall ascend from the bottomless pit and go into perdition... Rev 17:8,11</a:t>
            </a:r>
          </a:p>
          <a:p>
            <a:pPr marL="0" indent="0">
              <a:buNone/>
            </a:pPr>
            <a:r>
              <a:rPr lang="en-US" sz="3200"/>
              <a:t>See also Rev 11 and the French Revolution. Great Controversy Chapter 15</a:t>
            </a:r>
          </a:p>
        </p:txBody>
      </p:sp>
      <p:sp>
        <p:nvSpPr>
          <p:cNvPr id="5" name="TextBox 4">
            <a:extLst>
              <a:ext uri="{FF2B5EF4-FFF2-40B4-BE49-F238E27FC236}">
                <a16:creationId xmlns:a16="http://schemas.microsoft.com/office/drawing/2014/main" id="{C00C0FA9-4E0A-3164-2807-D4946D787610}"/>
              </a:ext>
            </a:extLst>
          </p:cNvPr>
          <p:cNvSpPr txBox="1"/>
          <p:nvPr/>
        </p:nvSpPr>
        <p:spPr>
          <a:xfrm>
            <a:off x="9447339" y="6657943"/>
            <a:ext cx="274466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50034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4" name="Content Placeholder 3" descr="A yellow and red sign with blue lightning bolt and red text&#10;&#10;Description automatically generated">
            <a:extLst>
              <a:ext uri="{FF2B5EF4-FFF2-40B4-BE49-F238E27FC236}">
                <a16:creationId xmlns:a16="http://schemas.microsoft.com/office/drawing/2014/main" id="{3A2E2F4E-B2C7-F358-6C58-AE3E74BCC20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4701" y="1470139"/>
            <a:ext cx="7237877" cy="3946130"/>
          </a:xfrm>
          <a:prstGeom prst="rect">
            <a:avLst/>
          </a:prstGeom>
        </p:spPr>
      </p:pic>
      <p:sp>
        <p:nvSpPr>
          <p:cNvPr id="16" name="Rectangle 15">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3C95B-A2D8-A813-0D59-A3DC1AC05F34}"/>
              </a:ext>
            </a:extLst>
          </p:cNvPr>
          <p:cNvSpPr>
            <a:spLocks noGrp="1"/>
          </p:cNvSpPr>
          <p:nvPr>
            <p:ph type="title"/>
          </p:nvPr>
        </p:nvSpPr>
        <p:spPr>
          <a:xfrm>
            <a:off x="9321801" y="612843"/>
            <a:ext cx="2312480" cy="1499738"/>
          </a:xfrm>
        </p:spPr>
        <p:txBody>
          <a:bodyPr anchor="b">
            <a:normAutofit/>
          </a:bodyPr>
          <a:lstStyle/>
          <a:p>
            <a:r>
              <a:rPr lang="en-US" sz="2800"/>
              <a:t>Updates!</a:t>
            </a:r>
          </a:p>
        </p:txBody>
      </p:sp>
      <p:sp>
        <p:nvSpPr>
          <p:cNvPr id="9" name="Content Placeholder 8">
            <a:extLst>
              <a:ext uri="{FF2B5EF4-FFF2-40B4-BE49-F238E27FC236}">
                <a16:creationId xmlns:a16="http://schemas.microsoft.com/office/drawing/2014/main" id="{5EDD01ED-FF28-DA66-5D74-98ED50016618}"/>
              </a:ext>
            </a:extLst>
          </p:cNvPr>
          <p:cNvSpPr>
            <a:spLocks noGrp="1"/>
          </p:cNvSpPr>
          <p:nvPr>
            <p:ph idx="1"/>
          </p:nvPr>
        </p:nvSpPr>
        <p:spPr>
          <a:xfrm>
            <a:off x="9321801" y="2149813"/>
            <a:ext cx="2312479" cy="3854197"/>
          </a:xfrm>
        </p:spPr>
        <p:txBody>
          <a:bodyPr vert="horz" lIns="91440" tIns="45720" rIns="91440" bIns="45720" rtlCol="0" anchor="t">
            <a:normAutofit/>
          </a:bodyPr>
          <a:lstStyle/>
          <a:p>
            <a:r>
              <a:rPr lang="en-US" sz="3200">
                <a:solidFill>
                  <a:schemeClr val="tx1">
                    <a:lumMod val="85000"/>
                    <a:lumOff val="15000"/>
                  </a:schemeClr>
                </a:solidFill>
              </a:rPr>
              <a:t>New Bible Verses incoming in support... but first...</a:t>
            </a:r>
          </a:p>
        </p:txBody>
      </p:sp>
      <p:sp>
        <p:nvSpPr>
          <p:cNvPr id="5" name="TextBox 4">
            <a:extLst>
              <a:ext uri="{FF2B5EF4-FFF2-40B4-BE49-F238E27FC236}">
                <a16:creationId xmlns:a16="http://schemas.microsoft.com/office/drawing/2014/main" id="{C712157E-ACFF-8B35-A835-DDC07C6BAD2B}"/>
              </a:ext>
            </a:extLst>
          </p:cNvPr>
          <p:cNvSpPr txBox="1"/>
          <p:nvPr/>
        </p:nvSpPr>
        <p:spPr>
          <a:xfrm>
            <a:off x="5397916" y="5216214"/>
            <a:ext cx="274466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89111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children in a classroom&#10;&#10;Description automatically generated">
            <a:extLst>
              <a:ext uri="{FF2B5EF4-FFF2-40B4-BE49-F238E27FC236}">
                <a16:creationId xmlns:a16="http://schemas.microsoft.com/office/drawing/2014/main" id="{CF32BAB9-3DF3-9032-46E4-A455F9E7AF6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612" r="-1" b="6341"/>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4" name="Rectangle 13">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6F2A8E7A-67EE-A806-7DDD-1ACC29EA20B9}"/>
              </a:ext>
            </a:extLst>
          </p:cNvPr>
          <p:cNvSpPr>
            <a:spLocks noGrp="1"/>
          </p:cNvSpPr>
          <p:nvPr>
            <p:ph type="title"/>
          </p:nvPr>
        </p:nvSpPr>
        <p:spPr>
          <a:xfrm>
            <a:off x="1357951" y="1352277"/>
            <a:ext cx="4633416" cy="1371600"/>
          </a:xfrm>
        </p:spPr>
        <p:txBody>
          <a:bodyPr>
            <a:normAutofit/>
          </a:bodyPr>
          <a:lstStyle/>
          <a:p>
            <a:r>
              <a:rPr lang="en-US" sz="3100"/>
              <a:t>A Broken Game of Musical Chairs...</a:t>
            </a:r>
            <a:br>
              <a:rPr lang="en-US" sz="3100"/>
            </a:br>
            <a:endParaRPr lang="en-US" sz="3100"/>
          </a:p>
        </p:txBody>
      </p:sp>
      <p:sp>
        <p:nvSpPr>
          <p:cNvPr id="9" name="Content Placeholder 8">
            <a:extLst>
              <a:ext uri="{FF2B5EF4-FFF2-40B4-BE49-F238E27FC236}">
                <a16:creationId xmlns:a16="http://schemas.microsoft.com/office/drawing/2014/main" id="{82D0F45B-3832-9D52-D0FF-CB5EC2CC331E}"/>
              </a:ext>
            </a:extLst>
          </p:cNvPr>
          <p:cNvSpPr>
            <a:spLocks noGrp="1"/>
          </p:cNvSpPr>
          <p:nvPr>
            <p:ph idx="1"/>
          </p:nvPr>
        </p:nvSpPr>
        <p:spPr>
          <a:xfrm>
            <a:off x="1357950" y="2852792"/>
            <a:ext cx="4633415" cy="2572193"/>
          </a:xfrm>
        </p:spPr>
        <p:txBody>
          <a:bodyPr vert="horz" lIns="91440" tIns="45720" rIns="91440" bIns="45720" rtlCol="0" anchor="t">
            <a:normAutofit fontScale="92500" lnSpcReduction="20000"/>
          </a:bodyPr>
          <a:lstStyle/>
          <a:p>
            <a:r>
              <a:rPr lang="en-US" sz="3200" dirty="0"/>
              <a:t>In Rev. 17 we only have one player and one chair... but the chair has two names... Stool and bucket.</a:t>
            </a:r>
            <a:endParaRPr lang="en-US" dirty="0"/>
          </a:p>
        </p:txBody>
      </p:sp>
      <p:sp>
        <p:nvSpPr>
          <p:cNvPr id="5" name="TextBox 4">
            <a:extLst>
              <a:ext uri="{FF2B5EF4-FFF2-40B4-BE49-F238E27FC236}">
                <a16:creationId xmlns:a16="http://schemas.microsoft.com/office/drawing/2014/main" id="{1FE6A653-C791-6468-E817-F52FD1C5E57B}"/>
              </a:ext>
            </a:extLst>
          </p:cNvPr>
          <p:cNvSpPr txBox="1"/>
          <p:nvPr/>
        </p:nvSpPr>
        <p:spPr>
          <a:xfrm>
            <a:off x="9444291" y="6657945"/>
            <a:ext cx="274466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5508274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ves crashing waves in the ocean&#10;&#10;Description automatically generated">
            <a:extLst>
              <a:ext uri="{FF2B5EF4-FFF2-40B4-BE49-F238E27FC236}">
                <a16:creationId xmlns:a16="http://schemas.microsoft.com/office/drawing/2014/main" id="{B04290E8-BDF2-FE0A-6014-7A9DE9B4857F}"/>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t="10884" b="6395"/>
          <a:stretch/>
        </p:blipFill>
        <p:spPr>
          <a:xfrm>
            <a:off x="1" y="10"/>
            <a:ext cx="12191999" cy="6857989"/>
          </a:xfrm>
          <a:prstGeom prst="rect">
            <a:avLst/>
          </a:prstGeom>
        </p:spPr>
      </p:pic>
      <p:sp>
        <p:nvSpPr>
          <p:cNvPr id="25" name="Rectangle 24">
            <a:extLst>
              <a:ext uri="{FF2B5EF4-FFF2-40B4-BE49-F238E27FC236}">
                <a16:creationId xmlns:a16="http://schemas.microsoft.com/office/drawing/2014/main" id="{87FD26E4-041F-4EF2-B92D-6034C0F8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563D8-A8A6-63A4-D66E-2244EDDA1EF0}"/>
              </a:ext>
            </a:extLst>
          </p:cNvPr>
          <p:cNvSpPr>
            <a:spLocks noGrp="1"/>
          </p:cNvSpPr>
          <p:nvPr>
            <p:ph type="title"/>
          </p:nvPr>
        </p:nvSpPr>
        <p:spPr>
          <a:xfrm>
            <a:off x="1374322" y="1179739"/>
            <a:ext cx="9443357" cy="1382280"/>
          </a:xfrm>
        </p:spPr>
        <p:txBody>
          <a:bodyPr vert="horz" lIns="91440" tIns="45720" rIns="91440" bIns="45720" rtlCol="0" anchor="b">
            <a:normAutofit/>
          </a:bodyPr>
          <a:lstStyle/>
          <a:p>
            <a:pPr algn="ctr">
              <a:lnSpc>
                <a:spcPct val="83000"/>
              </a:lnSpc>
            </a:pPr>
            <a:r>
              <a:rPr lang="en-US" sz="6800" cap="all" spc="-100"/>
              <a:t>Jeremiah 51:42</a:t>
            </a:r>
          </a:p>
        </p:txBody>
      </p:sp>
      <p:sp>
        <p:nvSpPr>
          <p:cNvPr id="3" name="Content Placeholder 2">
            <a:extLst>
              <a:ext uri="{FF2B5EF4-FFF2-40B4-BE49-F238E27FC236}">
                <a16:creationId xmlns:a16="http://schemas.microsoft.com/office/drawing/2014/main" id="{8845FC51-586C-34F6-8ED2-2BC3D5FDBD45}"/>
              </a:ext>
            </a:extLst>
          </p:cNvPr>
          <p:cNvSpPr>
            <a:spLocks noGrp="1"/>
          </p:cNvSpPr>
          <p:nvPr>
            <p:ph idx="1"/>
          </p:nvPr>
        </p:nvSpPr>
        <p:spPr>
          <a:xfrm>
            <a:off x="1371600" y="4247061"/>
            <a:ext cx="9096375" cy="2086222"/>
          </a:xfrm>
        </p:spPr>
        <p:txBody>
          <a:bodyPr vert="horz" lIns="91440" tIns="45720" rIns="91440" bIns="45720" rtlCol="0" anchor="t">
            <a:normAutofit/>
          </a:bodyPr>
          <a:lstStyle/>
          <a:p>
            <a:pPr marL="0" indent="0" algn="ctr">
              <a:lnSpc>
                <a:spcPct val="100000"/>
              </a:lnSpc>
              <a:spcBef>
                <a:spcPts val="0"/>
              </a:spcBef>
              <a:spcAft>
                <a:spcPts val="600"/>
              </a:spcAft>
              <a:buNone/>
            </a:pPr>
            <a:r>
              <a:rPr lang="en-US" sz="3600" spc="80">
                <a:solidFill>
                  <a:schemeClr val="tx1">
                    <a:lumMod val="95000"/>
                    <a:lumOff val="5000"/>
                  </a:schemeClr>
                </a:solidFill>
              </a:rPr>
              <a:t>The sea is come up upon Babylon: she is covered with the multitude of the waves thereof.</a:t>
            </a:r>
          </a:p>
        </p:txBody>
      </p:sp>
      <p:sp>
        <p:nvSpPr>
          <p:cNvPr id="5" name="TextBox 4">
            <a:extLst>
              <a:ext uri="{FF2B5EF4-FFF2-40B4-BE49-F238E27FC236}">
                <a16:creationId xmlns:a16="http://schemas.microsoft.com/office/drawing/2014/main" id="{D089B241-FDA4-0C00-9E3B-ED02FB121373}"/>
              </a:ext>
            </a:extLst>
          </p:cNvPr>
          <p:cNvSpPr txBox="1"/>
          <p:nvPr/>
        </p:nvSpPr>
        <p:spPr>
          <a:xfrm>
            <a:off x="9633287" y="6657944"/>
            <a:ext cx="255871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61234949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D wallpaper: Sea, storm, lighthous, rocks, the sky, lighthouse, squirt | Wallpaper Flare">
            <a:extLst>
              <a:ext uri="{FF2B5EF4-FFF2-40B4-BE49-F238E27FC236}">
                <a16:creationId xmlns:a16="http://schemas.microsoft.com/office/drawing/2014/main" id="{8AA3E4DE-0403-0EFC-09A3-E420945DB77B}"/>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9AAEEF5-6524-8393-9563-172FFBF61590}"/>
              </a:ext>
            </a:extLst>
          </p:cNvPr>
          <p:cNvSpPr>
            <a:spLocks noGrp="1"/>
          </p:cNvSpPr>
          <p:nvPr>
            <p:ph type="title"/>
          </p:nvPr>
        </p:nvSpPr>
        <p:spPr>
          <a:xfrm>
            <a:off x="1066800" y="642594"/>
            <a:ext cx="10058400" cy="1371600"/>
          </a:xfrm>
        </p:spPr>
        <p:txBody>
          <a:bodyPr>
            <a:normAutofit/>
          </a:bodyPr>
          <a:lstStyle/>
          <a:p>
            <a:r>
              <a:rPr lang="en-US"/>
              <a:t>Jeremiah 50:41,42</a:t>
            </a:r>
          </a:p>
        </p:txBody>
      </p:sp>
      <p:sp>
        <p:nvSpPr>
          <p:cNvPr id="3" name="Content Placeholder 2">
            <a:extLst>
              <a:ext uri="{FF2B5EF4-FFF2-40B4-BE49-F238E27FC236}">
                <a16:creationId xmlns:a16="http://schemas.microsoft.com/office/drawing/2014/main" id="{34C980FC-CBF6-BA60-E2AF-F365177DA8B4}"/>
              </a:ext>
            </a:extLst>
          </p:cNvPr>
          <p:cNvSpPr>
            <a:spLocks noGrp="1"/>
          </p:cNvSpPr>
          <p:nvPr>
            <p:ph idx="1"/>
          </p:nvPr>
        </p:nvSpPr>
        <p:spPr>
          <a:xfrm>
            <a:off x="1066800" y="2103120"/>
            <a:ext cx="10058400" cy="3849624"/>
          </a:xfrm>
        </p:spPr>
        <p:txBody>
          <a:bodyPr vert="horz" lIns="91440" tIns="45720" rIns="91440" bIns="45720" rtlCol="0" anchor="t">
            <a:noAutofit/>
          </a:bodyPr>
          <a:lstStyle/>
          <a:p>
            <a:pPr marL="0" indent="0">
              <a:buNone/>
            </a:pPr>
            <a:r>
              <a:rPr lang="en-US" sz="3200">
                <a:ea typeface="+mn-lt"/>
                <a:cs typeface="+mn-lt"/>
              </a:rPr>
              <a:t>Behold, </a:t>
            </a:r>
            <a:r>
              <a:rPr lang="en-US" sz="3200" u="sng">
                <a:ea typeface="+mn-lt"/>
                <a:cs typeface="+mn-lt"/>
              </a:rPr>
              <a:t>a people</a:t>
            </a:r>
            <a:r>
              <a:rPr lang="en-US" sz="3200">
                <a:ea typeface="+mn-lt"/>
                <a:cs typeface="+mn-lt"/>
              </a:rPr>
              <a:t> shall come from the north, and a great nation, and many kings shall be raised up from the coasts of the earth. They shall hold the bow and the lance: they </a:t>
            </a:r>
            <a:r>
              <a:rPr lang="en-US" sz="3200" i="1">
                <a:ea typeface="+mn-lt"/>
                <a:cs typeface="+mn-lt"/>
              </a:rPr>
              <a:t>are</a:t>
            </a:r>
            <a:r>
              <a:rPr lang="en-US" sz="3200">
                <a:ea typeface="+mn-lt"/>
                <a:cs typeface="+mn-lt"/>
              </a:rPr>
              <a:t> cruel, and will not shew mercy: their voice shall </a:t>
            </a:r>
            <a:r>
              <a:rPr lang="en-US" sz="3200" u="sng">
                <a:ea typeface="+mn-lt"/>
                <a:cs typeface="+mn-lt"/>
              </a:rPr>
              <a:t>roar like the sea</a:t>
            </a:r>
            <a:r>
              <a:rPr lang="en-US" sz="3200">
                <a:ea typeface="+mn-lt"/>
                <a:cs typeface="+mn-lt"/>
              </a:rPr>
              <a:t>, and they shall ride upon horses, </a:t>
            </a:r>
            <a:r>
              <a:rPr lang="en-US" sz="3200" i="1">
                <a:ea typeface="+mn-lt"/>
                <a:cs typeface="+mn-lt"/>
              </a:rPr>
              <a:t>every one</a:t>
            </a:r>
            <a:r>
              <a:rPr lang="en-US" sz="3200">
                <a:ea typeface="+mn-lt"/>
                <a:cs typeface="+mn-lt"/>
              </a:rPr>
              <a:t> put in array, like a man to the battle, against thee, O daughter of Babylon.</a:t>
            </a:r>
            <a:endParaRPr lang="en-US" sz="3200"/>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5288189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pic>
        <p:nvPicPr>
          <p:cNvPr id="5" name="Picture 4" descr="Young bull head and horns">
            <a:extLst>
              <a:ext uri="{FF2B5EF4-FFF2-40B4-BE49-F238E27FC236}">
                <a16:creationId xmlns:a16="http://schemas.microsoft.com/office/drawing/2014/main" id="{6D8FBE56-5122-E0CB-0A4C-2545FD1117F5}"/>
              </a:ext>
            </a:extLst>
          </p:cNvPr>
          <p:cNvPicPr>
            <a:picLocks noChangeAspect="1"/>
          </p:cNvPicPr>
          <p:nvPr/>
        </p:nvPicPr>
        <p:blipFill rotWithShape="1">
          <a:blip r:embed="rId2">
            <a:duotone>
              <a:schemeClr val="bg2">
                <a:shade val="45000"/>
                <a:satMod val="135000"/>
              </a:schemeClr>
              <a:prstClr val="white"/>
            </a:duotone>
            <a:alphaModFix amt="35000"/>
          </a:blip>
          <a:srcRect t="10551" b="5179"/>
          <a:stretch/>
        </p:blipFill>
        <p:spPr>
          <a:xfrm>
            <a:off x="20" y="10"/>
            <a:ext cx="12191980" cy="6857990"/>
          </a:xfrm>
          <a:prstGeom prst="rect">
            <a:avLst/>
          </a:prstGeom>
        </p:spPr>
      </p:pic>
      <p:sp>
        <p:nvSpPr>
          <p:cNvPr id="2" name="Title 1">
            <a:extLst>
              <a:ext uri="{FF2B5EF4-FFF2-40B4-BE49-F238E27FC236}">
                <a16:creationId xmlns:a16="http://schemas.microsoft.com/office/drawing/2014/main" id="{F5A0791F-CE07-C736-EF86-E0164A9F5EED}"/>
              </a:ext>
            </a:extLst>
          </p:cNvPr>
          <p:cNvSpPr>
            <a:spLocks noGrp="1"/>
          </p:cNvSpPr>
          <p:nvPr>
            <p:ph type="title"/>
          </p:nvPr>
        </p:nvSpPr>
        <p:spPr>
          <a:xfrm>
            <a:off x="1066800" y="642594"/>
            <a:ext cx="10058400" cy="1371600"/>
          </a:xfrm>
        </p:spPr>
        <p:txBody>
          <a:bodyPr>
            <a:normAutofit/>
          </a:bodyPr>
          <a:lstStyle/>
          <a:p>
            <a:r>
              <a:rPr lang="en-US" u="sng"/>
              <a:t>The Ten Horns</a:t>
            </a:r>
            <a:r>
              <a:rPr lang="en-US" dirty="0"/>
              <a:t>... Rev 17:12,13</a:t>
            </a:r>
          </a:p>
        </p:txBody>
      </p:sp>
      <p:sp>
        <p:nvSpPr>
          <p:cNvPr id="3" name="Content Placeholder 2">
            <a:extLst>
              <a:ext uri="{FF2B5EF4-FFF2-40B4-BE49-F238E27FC236}">
                <a16:creationId xmlns:a16="http://schemas.microsoft.com/office/drawing/2014/main" id="{C3AB2EC8-1342-9965-F1C1-B93AA0E8B479}"/>
              </a:ext>
            </a:extLst>
          </p:cNvPr>
          <p:cNvSpPr>
            <a:spLocks noGrp="1"/>
          </p:cNvSpPr>
          <p:nvPr>
            <p:ph idx="1"/>
          </p:nvPr>
        </p:nvSpPr>
        <p:spPr>
          <a:xfrm>
            <a:off x="1066800" y="2103120"/>
            <a:ext cx="10058400" cy="3849624"/>
          </a:xfrm>
        </p:spPr>
        <p:txBody>
          <a:bodyPr vert="horz" lIns="91440" tIns="45720" rIns="91440" bIns="45720" rtlCol="0" anchor="t">
            <a:normAutofit/>
          </a:bodyPr>
          <a:lstStyle/>
          <a:p>
            <a:pPr marL="0" indent="0">
              <a:buNone/>
            </a:pPr>
            <a:r>
              <a:rPr lang="en-US" sz="3600">
                <a:ea typeface="+mn-lt"/>
                <a:cs typeface="+mn-lt"/>
              </a:rPr>
              <a:t>And the ten horns which thou </a:t>
            </a:r>
            <a:r>
              <a:rPr lang="en-US" sz="3600" err="1">
                <a:ea typeface="+mn-lt"/>
                <a:cs typeface="+mn-lt"/>
              </a:rPr>
              <a:t>sawest</a:t>
            </a:r>
            <a:r>
              <a:rPr lang="en-US" sz="3600">
                <a:ea typeface="+mn-lt"/>
                <a:cs typeface="+mn-lt"/>
              </a:rPr>
              <a:t> are ten kings, which have received no kingdom as yet; but receive power as kings </a:t>
            </a:r>
            <a:r>
              <a:rPr lang="en-US" sz="3600" u="sng">
                <a:ea typeface="+mn-lt"/>
                <a:cs typeface="+mn-lt"/>
              </a:rPr>
              <a:t>one hour</a:t>
            </a:r>
            <a:r>
              <a:rPr lang="en-US" sz="3600">
                <a:ea typeface="+mn-lt"/>
                <a:cs typeface="+mn-lt"/>
              </a:rPr>
              <a:t> with the beast. These have one mind, and shall give their power and strength unto the beast.</a:t>
            </a:r>
            <a:endParaRPr lang="en-US" sz="3600"/>
          </a:p>
        </p:txBody>
      </p:sp>
    </p:spTree>
    <p:extLst>
      <p:ext uri="{BB962C8B-B14F-4D97-AF65-F5344CB8AC3E}">
        <p14:creationId xmlns:p14="http://schemas.microsoft.com/office/powerpoint/2010/main" val="244783448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ad, depressed, depression, sadness, young, person, stress, girl, alone, unhappy, lonely | Pikist">
            <a:extLst>
              <a:ext uri="{FF2B5EF4-FFF2-40B4-BE49-F238E27FC236}">
                <a16:creationId xmlns:a16="http://schemas.microsoft.com/office/drawing/2014/main" id="{C7F59178-5211-0F3C-2BD3-20473D10AF90}"/>
              </a:ext>
            </a:extLst>
          </p:cNvPr>
          <p:cNvPicPr>
            <a:picLocks noChangeAspect="1"/>
          </p:cNvPicPr>
          <p:nvPr/>
        </p:nvPicPr>
        <p:blipFill rotWithShape="1">
          <a:blip r:embed="rId2"/>
          <a:srcRect l="2270" r="3714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D9DDC-8F4F-5CE8-84D0-B0F548AAFD30}"/>
              </a:ext>
            </a:extLst>
          </p:cNvPr>
          <p:cNvSpPr>
            <a:spLocks noGrp="1"/>
          </p:cNvSpPr>
          <p:nvPr>
            <p:ph type="title"/>
          </p:nvPr>
        </p:nvSpPr>
        <p:spPr>
          <a:xfrm>
            <a:off x="6772453" y="398001"/>
            <a:ext cx="5018550" cy="1164637"/>
          </a:xfrm>
        </p:spPr>
        <p:txBody>
          <a:bodyPr>
            <a:normAutofit/>
          </a:bodyPr>
          <a:lstStyle/>
          <a:p>
            <a:r>
              <a:rPr lang="en-US" sz="3100"/>
              <a:t>Rev 17:16... Trouble in the Whore's Paradise...</a:t>
            </a:r>
          </a:p>
        </p:txBody>
      </p:sp>
      <p:sp>
        <p:nvSpPr>
          <p:cNvPr id="3" name="Content Placeholder 2">
            <a:extLst>
              <a:ext uri="{FF2B5EF4-FFF2-40B4-BE49-F238E27FC236}">
                <a16:creationId xmlns:a16="http://schemas.microsoft.com/office/drawing/2014/main" id="{62FB749A-EF57-B944-A72A-AE3DD5F82FA2}"/>
              </a:ext>
            </a:extLst>
          </p:cNvPr>
          <p:cNvSpPr>
            <a:spLocks noGrp="1"/>
          </p:cNvSpPr>
          <p:nvPr>
            <p:ph idx="1"/>
          </p:nvPr>
        </p:nvSpPr>
        <p:spPr>
          <a:xfrm>
            <a:off x="6781860" y="1566898"/>
            <a:ext cx="5018551" cy="5173697"/>
          </a:xfrm>
        </p:spPr>
        <p:txBody>
          <a:bodyPr vert="horz" lIns="91440" tIns="45720" rIns="91440" bIns="45720" rtlCol="0" anchor="t">
            <a:noAutofit/>
          </a:bodyPr>
          <a:lstStyle/>
          <a:p>
            <a:pPr marL="0" indent="0">
              <a:buNone/>
            </a:pPr>
            <a:r>
              <a:rPr lang="en-US" sz="3200">
                <a:ea typeface="+mn-lt"/>
                <a:cs typeface="+mn-lt"/>
              </a:rPr>
              <a:t>And the ten horns which thou </a:t>
            </a:r>
            <a:r>
              <a:rPr lang="en-US" sz="3200" err="1">
                <a:ea typeface="+mn-lt"/>
                <a:cs typeface="+mn-lt"/>
              </a:rPr>
              <a:t>sawest</a:t>
            </a:r>
            <a:r>
              <a:rPr lang="en-US" sz="3200">
                <a:ea typeface="+mn-lt"/>
                <a:cs typeface="+mn-lt"/>
              </a:rPr>
              <a:t> upon the beast, these shall hate the whore, and shall make her desolate and naked, and shall eat her flesh, and burn her with fire.</a:t>
            </a:r>
            <a:endParaRPr lang="en-US" sz="3200"/>
          </a:p>
        </p:txBody>
      </p:sp>
    </p:spTree>
    <p:extLst>
      <p:ext uri="{BB962C8B-B14F-4D97-AF65-F5344CB8AC3E}">
        <p14:creationId xmlns:p14="http://schemas.microsoft.com/office/powerpoint/2010/main" val="74515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D929-EA03-B963-D5C9-6AA39932E608}"/>
              </a:ext>
            </a:extLst>
          </p:cNvPr>
          <p:cNvSpPr>
            <a:spLocks noGrp="1"/>
          </p:cNvSpPr>
          <p:nvPr>
            <p:ph type="title"/>
          </p:nvPr>
        </p:nvSpPr>
        <p:spPr/>
        <p:txBody>
          <a:bodyPr/>
          <a:lstStyle/>
          <a:p>
            <a:r>
              <a:rPr lang="en-US"/>
              <a:t>Synopsis</a:t>
            </a:r>
          </a:p>
        </p:txBody>
      </p:sp>
      <p:sp>
        <p:nvSpPr>
          <p:cNvPr id="3" name="Content Placeholder 2">
            <a:extLst>
              <a:ext uri="{FF2B5EF4-FFF2-40B4-BE49-F238E27FC236}">
                <a16:creationId xmlns:a16="http://schemas.microsoft.com/office/drawing/2014/main" id="{E9D9C6D0-1B93-FCC0-90FB-A2C9FDFE4400}"/>
              </a:ext>
            </a:extLst>
          </p:cNvPr>
          <p:cNvSpPr>
            <a:spLocks noGrp="1"/>
          </p:cNvSpPr>
          <p:nvPr>
            <p:ph idx="1"/>
          </p:nvPr>
        </p:nvSpPr>
        <p:spPr>
          <a:xfrm>
            <a:off x="1029170" y="1755046"/>
            <a:ext cx="10058400" cy="3849624"/>
          </a:xfrm>
        </p:spPr>
        <p:txBody>
          <a:bodyPr vert="horz" lIns="91440" tIns="45720" rIns="91440" bIns="45720" rtlCol="0" anchor="t">
            <a:normAutofit fontScale="92500" lnSpcReduction="10000"/>
          </a:bodyPr>
          <a:lstStyle/>
          <a:p>
            <a:r>
              <a:rPr lang="en-US" sz="3200" dirty="0"/>
              <a:t>The apostate Papal Christian Church has since 538AD been in control of the political systems of this world, at first openly until 1798, now secretly , behind the scenes, controlling, universally, governments that are supposedly democratic republics. Through these </a:t>
            </a:r>
            <a:r>
              <a:rPr lang="en-US" sz="3200" dirty="0" err="1"/>
              <a:t>pollitical</a:t>
            </a:r>
            <a:r>
              <a:rPr lang="en-US" sz="3200" dirty="0"/>
              <a:t> lackeys, the peoples nations </a:t>
            </a:r>
            <a:r>
              <a:rPr lang="en-US" sz="3200" dirty="0" err="1"/>
              <a:t>mutlitudes</a:t>
            </a:r>
            <a:r>
              <a:rPr lang="en-US" sz="3200" dirty="0"/>
              <a:t> and </a:t>
            </a:r>
            <a:r>
              <a:rPr lang="en-US" sz="3200" dirty="0" err="1"/>
              <a:t>tounges</a:t>
            </a:r>
            <a:r>
              <a:rPr lang="en-US" sz="3200" dirty="0"/>
              <a:t> have been under her control... </a:t>
            </a:r>
            <a:endParaRPr lang="en-US"/>
          </a:p>
        </p:txBody>
      </p:sp>
    </p:spTree>
    <p:extLst>
      <p:ext uri="{BB962C8B-B14F-4D97-AF65-F5344CB8AC3E}">
        <p14:creationId xmlns:p14="http://schemas.microsoft.com/office/powerpoint/2010/main" val="105372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42B80-1363-6BA3-6CA5-546348F467AD}"/>
              </a:ext>
            </a:extLst>
          </p:cNvPr>
          <p:cNvSpPr>
            <a:spLocks noGrp="1"/>
          </p:cNvSpPr>
          <p:nvPr>
            <p:ph idx="1"/>
          </p:nvPr>
        </p:nvSpPr>
        <p:spPr/>
        <p:txBody>
          <a:bodyPr vert="horz" lIns="91440" tIns="45720" rIns="91440" bIns="45720" rtlCol="0" anchor="t">
            <a:normAutofit/>
          </a:bodyPr>
          <a:lstStyle/>
          <a:p>
            <a:pPr marL="0" indent="0">
              <a:buNone/>
            </a:pPr>
            <a:r>
              <a:rPr lang="en-US" sz="3200"/>
              <a:t>...At the last hour political parties will arise who shall do the bidding of those who elected them and they and the people will hate the Whore and make her desolate, shall make her naked and shall eat her flesh and burn her with fire because God intervenes. (Rev 17:17)</a:t>
            </a:r>
            <a:endParaRPr lang="en-US"/>
          </a:p>
        </p:txBody>
      </p:sp>
    </p:spTree>
    <p:extLst>
      <p:ext uri="{BB962C8B-B14F-4D97-AF65-F5344CB8AC3E}">
        <p14:creationId xmlns:p14="http://schemas.microsoft.com/office/powerpoint/2010/main" val="155220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A0ADADC-BB40-BC74-62C0-5D3C841ED18A}"/>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Revisiting Revelation 17...</a:t>
            </a:r>
          </a:p>
        </p:txBody>
      </p:sp>
      <p:sp>
        <p:nvSpPr>
          <p:cNvPr id="3" name="Content Placeholder 2">
            <a:extLst>
              <a:ext uri="{FF2B5EF4-FFF2-40B4-BE49-F238E27FC236}">
                <a16:creationId xmlns:a16="http://schemas.microsoft.com/office/drawing/2014/main" id="{68670D07-ACA7-FEA8-C180-FC13B38739A5}"/>
              </a:ext>
            </a:extLst>
          </p:cNvPr>
          <p:cNvSpPr>
            <a:spLocks noGrp="1"/>
          </p:cNvSpPr>
          <p:nvPr>
            <p:ph idx="1"/>
          </p:nvPr>
        </p:nvSpPr>
        <p:spPr>
          <a:xfrm>
            <a:off x="5204586" y="1174940"/>
            <a:ext cx="6653307" cy="6657639"/>
          </a:xfrm>
        </p:spPr>
        <p:txBody>
          <a:bodyPr vert="horz" lIns="91440" tIns="45720" rIns="91440" bIns="45720" rtlCol="0" anchor="ctr">
            <a:normAutofit/>
          </a:bodyPr>
          <a:lstStyle/>
          <a:p>
            <a:pPr marL="0" indent="0">
              <a:buNone/>
            </a:pPr>
            <a:r>
              <a:rPr lang="en-US" sz="3600"/>
              <a:t>The explaining of these prophecies was done in two sermons;</a:t>
            </a:r>
            <a:endParaRPr lang="en-US"/>
          </a:p>
          <a:p>
            <a:pPr marL="0" indent="0">
              <a:buNone/>
            </a:pPr>
            <a:r>
              <a:rPr lang="en-US" sz="3600"/>
              <a:t>1st on</a:t>
            </a:r>
            <a:r>
              <a:rPr lang="en-US" sz="3600">
                <a:ea typeface="+mn-lt"/>
                <a:cs typeface="+mn-lt"/>
              </a:rPr>
              <a:t> 1/8/2022 "The Eighth Kingdom"</a:t>
            </a:r>
            <a:endParaRPr lang="en-US" sz="3600"/>
          </a:p>
          <a:p>
            <a:pPr marL="0" indent="0">
              <a:buNone/>
            </a:pPr>
            <a:r>
              <a:rPr lang="en-US" sz="3600"/>
              <a:t>2nd on 1/15/2022</a:t>
            </a:r>
          </a:p>
          <a:p>
            <a:pPr marL="0" indent="0">
              <a:buNone/>
            </a:pPr>
            <a:r>
              <a:rPr lang="en-US" sz="3600">
                <a:solidFill>
                  <a:schemeClr val="accent2">
                    <a:lumMod val="75000"/>
                  </a:schemeClr>
                </a:solidFill>
                <a:ea typeface="+mn-lt"/>
                <a:cs typeface="+mn-lt"/>
              </a:rPr>
              <a:t>https://www.umapinesda.org/sermon-recordings/sermons-of-2022</a:t>
            </a:r>
            <a:endParaRPr lang="en-US">
              <a:solidFill>
                <a:schemeClr val="accent2">
                  <a:lumMod val="75000"/>
                </a:schemeClr>
              </a:solidFill>
            </a:endParaRPr>
          </a:p>
          <a:p>
            <a:pPr marL="0" indent="0">
              <a:buClr>
                <a:srgbClr val="FFFFFF">
                  <a:lumMod val="85000"/>
                  <a:lumOff val="15000"/>
                </a:srgbClr>
              </a:buClr>
              <a:buNone/>
            </a:pPr>
            <a:endParaRPr lang="en-US" sz="3600"/>
          </a:p>
          <a:p>
            <a:pPr marL="742950" indent="-742950">
              <a:buClr>
                <a:srgbClr val="FFFFFF"/>
              </a:buClr>
              <a:buAutoNum type="arabicPeriod"/>
            </a:pPr>
            <a:endParaRPr lang="en-US" sz="3600"/>
          </a:p>
          <a:p>
            <a:pPr>
              <a:buClr>
                <a:srgbClr val="262626"/>
              </a:buClr>
              <a:buAutoNum type="arabicPeriod"/>
            </a:pPr>
            <a:endParaRPr lang="en-US" sz="3600"/>
          </a:p>
        </p:txBody>
      </p:sp>
    </p:spTree>
    <p:extLst>
      <p:ext uri="{BB962C8B-B14F-4D97-AF65-F5344CB8AC3E}">
        <p14:creationId xmlns:p14="http://schemas.microsoft.com/office/powerpoint/2010/main" val="22318236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ircular benches in a stadium">
            <a:extLst>
              <a:ext uri="{FF2B5EF4-FFF2-40B4-BE49-F238E27FC236}">
                <a16:creationId xmlns:a16="http://schemas.microsoft.com/office/drawing/2014/main" id="{6C279B31-678A-173B-5E3F-F7F77CC46BBE}"/>
              </a:ext>
            </a:extLst>
          </p:cNvPr>
          <p:cNvPicPr>
            <a:picLocks noChangeAspect="1"/>
          </p:cNvPicPr>
          <p:nvPr/>
        </p:nvPicPr>
        <p:blipFill rotWithShape="1">
          <a:blip r:embed="rId2"/>
          <a:srcRect l="782"/>
          <a:stretch/>
        </p:blipFill>
        <p:spPr>
          <a:xfrm>
            <a:off x="3" y="-9791"/>
            <a:ext cx="12191997" cy="6858022"/>
          </a:xfrm>
          <a:prstGeom prst="rect">
            <a:avLst/>
          </a:prstGeom>
        </p:spPr>
      </p:pic>
      <p:sp>
        <p:nvSpPr>
          <p:cNvPr id="24" name="Rectangle 2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1F890-0F08-FB95-00E7-E7BAF2CB6E50}"/>
              </a:ext>
            </a:extLst>
          </p:cNvPr>
          <p:cNvSpPr>
            <a:spLocks noGrp="1"/>
          </p:cNvSpPr>
          <p:nvPr>
            <p:ph type="title"/>
          </p:nvPr>
        </p:nvSpPr>
        <p:spPr>
          <a:xfrm>
            <a:off x="6331191" y="2731911"/>
            <a:ext cx="5452529" cy="3569242"/>
          </a:xfrm>
        </p:spPr>
        <p:txBody>
          <a:bodyPr vert="horz" lIns="91440" tIns="45720" rIns="91440" bIns="45720" rtlCol="0" anchor="t">
            <a:normAutofit/>
          </a:bodyPr>
          <a:lstStyle/>
          <a:p>
            <a:pPr algn="r">
              <a:lnSpc>
                <a:spcPct val="83000"/>
              </a:lnSpc>
            </a:pPr>
            <a:r>
              <a:rPr lang="en-US" sz="6000" cap="all" spc="-100">
                <a:solidFill>
                  <a:schemeClr val="bg1"/>
                </a:solidFill>
              </a:rPr>
              <a:t>Steps... Rev 17:16</a:t>
            </a:r>
          </a:p>
        </p:txBody>
      </p:sp>
      <p:sp>
        <p:nvSpPr>
          <p:cNvPr id="4" name="TextBox 3">
            <a:extLst>
              <a:ext uri="{FF2B5EF4-FFF2-40B4-BE49-F238E27FC236}">
                <a16:creationId xmlns:a16="http://schemas.microsoft.com/office/drawing/2014/main" id="{A479B249-F2D1-F1B2-7DDA-19A0CD11430F}"/>
              </a:ext>
            </a:extLst>
          </p:cNvPr>
          <p:cNvSpPr txBox="1"/>
          <p:nvPr/>
        </p:nvSpPr>
        <p:spPr>
          <a:xfrm>
            <a:off x="216371" y="-9408"/>
            <a:ext cx="823148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bg1"/>
                </a:solidFill>
              </a:rPr>
              <a:t>Desolate, Naked, eaten, and burnt</a:t>
            </a:r>
          </a:p>
        </p:txBody>
      </p:sp>
    </p:spTree>
    <p:extLst>
      <p:ext uri="{BB962C8B-B14F-4D97-AF65-F5344CB8AC3E}">
        <p14:creationId xmlns:p14="http://schemas.microsoft.com/office/powerpoint/2010/main" val="433467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8101E6-4F34-8AF5-8C1D-A65C62B4BC2C}"/>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6860" b="8871"/>
          <a:stretch/>
        </p:blipFill>
        <p:spPr>
          <a:xfrm>
            <a:off x="20" y="10"/>
            <a:ext cx="12191980" cy="6857990"/>
          </a:xfrm>
          <a:prstGeom prst="rect">
            <a:avLst/>
          </a:prstGeom>
        </p:spPr>
      </p:pic>
      <p:sp>
        <p:nvSpPr>
          <p:cNvPr id="2" name="Title 1">
            <a:extLst>
              <a:ext uri="{FF2B5EF4-FFF2-40B4-BE49-F238E27FC236}">
                <a16:creationId xmlns:a16="http://schemas.microsoft.com/office/drawing/2014/main" id="{EF454A88-061A-DC63-CEA7-B84022E75D26}"/>
              </a:ext>
            </a:extLst>
          </p:cNvPr>
          <p:cNvSpPr>
            <a:spLocks noGrp="1"/>
          </p:cNvSpPr>
          <p:nvPr>
            <p:ph type="title"/>
          </p:nvPr>
        </p:nvSpPr>
        <p:spPr>
          <a:xfrm>
            <a:off x="1066800" y="642594"/>
            <a:ext cx="10058400" cy="1371600"/>
          </a:xfrm>
        </p:spPr>
        <p:txBody>
          <a:bodyPr>
            <a:normAutofit/>
          </a:bodyPr>
          <a:lstStyle/>
          <a:p>
            <a:r>
              <a:rPr lang="en-US"/>
              <a:t>To Make Desolate...</a:t>
            </a:r>
          </a:p>
        </p:txBody>
      </p:sp>
      <p:sp>
        <p:nvSpPr>
          <p:cNvPr id="3" name="Content Placeholder 2">
            <a:extLst>
              <a:ext uri="{FF2B5EF4-FFF2-40B4-BE49-F238E27FC236}">
                <a16:creationId xmlns:a16="http://schemas.microsoft.com/office/drawing/2014/main" id="{682963C2-5188-0DD2-1A5E-5C018A229A73}"/>
              </a:ext>
            </a:extLst>
          </p:cNvPr>
          <p:cNvSpPr>
            <a:spLocks noGrp="1"/>
          </p:cNvSpPr>
          <p:nvPr>
            <p:ph idx="1"/>
          </p:nvPr>
        </p:nvSpPr>
        <p:spPr>
          <a:xfrm>
            <a:off x="1066800" y="2103120"/>
            <a:ext cx="10058400" cy="3849624"/>
          </a:xfrm>
        </p:spPr>
        <p:txBody>
          <a:bodyPr vert="horz" lIns="91440" tIns="45720" rIns="91440" bIns="45720" rtlCol="0" anchor="t">
            <a:normAutofit/>
          </a:bodyPr>
          <a:lstStyle/>
          <a:p>
            <a:r>
              <a:rPr lang="en-US" sz="3600">
                <a:ea typeface="+mn-lt"/>
                <a:cs typeface="+mn-lt"/>
              </a:rPr>
              <a:t>And the ten horns which thou </a:t>
            </a:r>
            <a:r>
              <a:rPr lang="en-US" sz="3600" err="1">
                <a:ea typeface="+mn-lt"/>
                <a:cs typeface="+mn-lt"/>
              </a:rPr>
              <a:t>sawest</a:t>
            </a:r>
            <a:r>
              <a:rPr lang="en-US" sz="3600">
                <a:ea typeface="+mn-lt"/>
                <a:cs typeface="+mn-lt"/>
              </a:rPr>
              <a:t> upon the beast, these shall hate the whore, and shall make her </a:t>
            </a:r>
            <a:r>
              <a:rPr lang="en-US" sz="3600" b="1" u="sng">
                <a:ea typeface="+mn-lt"/>
                <a:cs typeface="+mn-lt"/>
              </a:rPr>
              <a:t>desolate</a:t>
            </a:r>
            <a:r>
              <a:rPr lang="en-US" sz="3600">
                <a:ea typeface="+mn-lt"/>
                <a:cs typeface="+mn-lt"/>
              </a:rPr>
              <a:t> and naked, and shall eat her flesh, and burn her with fire.</a:t>
            </a:r>
            <a:endParaRPr lang="en-US" sz="3600"/>
          </a:p>
        </p:txBody>
      </p:sp>
      <p:sp>
        <p:nvSpPr>
          <p:cNvPr id="12" name="Rectangle 11">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5" name="TextBox 4">
            <a:extLst>
              <a:ext uri="{FF2B5EF4-FFF2-40B4-BE49-F238E27FC236}">
                <a16:creationId xmlns:a16="http://schemas.microsoft.com/office/drawing/2014/main" id="{63241ED8-12D9-3E76-6AA8-49EAB7A4EDEE}"/>
              </a:ext>
            </a:extLst>
          </p:cNvPr>
          <p:cNvSpPr txBox="1"/>
          <p:nvPr/>
        </p:nvSpPr>
        <p:spPr>
          <a:xfrm>
            <a:off x="9617257" y="6657945"/>
            <a:ext cx="257474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418709846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Jordan Ancient Ruins · Free photo on Pixabay">
            <a:extLst>
              <a:ext uri="{FF2B5EF4-FFF2-40B4-BE49-F238E27FC236}">
                <a16:creationId xmlns:a16="http://schemas.microsoft.com/office/drawing/2014/main" id="{C200B338-B63A-C556-3910-B5846DE5DABC}"/>
              </a:ext>
            </a:extLst>
          </p:cNvPr>
          <p:cNvPicPr>
            <a:picLocks noChangeAspect="1"/>
          </p:cNvPicPr>
          <p:nvPr/>
        </p:nvPicPr>
        <p:blipFill rotWithShape="1">
          <a:blip r:embed="rId2">
            <a:alphaModFix amt="35000"/>
          </a:blip>
          <a:srcRect t="9627" b="15373"/>
          <a:stretch/>
        </p:blipFill>
        <p:spPr>
          <a:xfrm>
            <a:off x="20" y="10"/>
            <a:ext cx="12191980" cy="6857990"/>
          </a:xfrm>
          <a:prstGeom prst="rect">
            <a:avLst/>
          </a:prstGeom>
        </p:spPr>
      </p:pic>
      <p:sp>
        <p:nvSpPr>
          <p:cNvPr id="2" name="Title 1">
            <a:extLst>
              <a:ext uri="{FF2B5EF4-FFF2-40B4-BE49-F238E27FC236}">
                <a16:creationId xmlns:a16="http://schemas.microsoft.com/office/drawing/2014/main" id="{C4BD2F2D-F33C-0F78-4ED6-48A5921CBAB6}"/>
              </a:ext>
            </a:extLst>
          </p:cNvPr>
          <p:cNvSpPr>
            <a:spLocks noGrp="1"/>
          </p:cNvSpPr>
          <p:nvPr>
            <p:ph type="title"/>
          </p:nvPr>
        </p:nvSpPr>
        <p:spPr>
          <a:xfrm>
            <a:off x="1066800" y="642594"/>
            <a:ext cx="10058400" cy="1371600"/>
          </a:xfrm>
        </p:spPr>
        <p:txBody>
          <a:bodyPr>
            <a:normAutofit/>
          </a:bodyPr>
          <a:lstStyle/>
          <a:p>
            <a:r>
              <a:rPr lang="en-US"/>
              <a:t>Definition of Desolate...</a:t>
            </a:r>
          </a:p>
        </p:txBody>
      </p:sp>
      <p:sp>
        <p:nvSpPr>
          <p:cNvPr id="3" name="Content Placeholder 2">
            <a:extLst>
              <a:ext uri="{FF2B5EF4-FFF2-40B4-BE49-F238E27FC236}">
                <a16:creationId xmlns:a16="http://schemas.microsoft.com/office/drawing/2014/main" id="{843A4A0E-B8C0-3B7B-5078-D4709FE8DA28}"/>
              </a:ext>
            </a:extLst>
          </p:cNvPr>
          <p:cNvSpPr>
            <a:spLocks noGrp="1"/>
          </p:cNvSpPr>
          <p:nvPr>
            <p:ph idx="1"/>
          </p:nvPr>
        </p:nvSpPr>
        <p:spPr>
          <a:xfrm>
            <a:off x="1066800" y="2103120"/>
            <a:ext cx="10058400" cy="3849624"/>
          </a:xfrm>
        </p:spPr>
        <p:txBody>
          <a:bodyPr vert="horz" lIns="91440" tIns="45720" rIns="91440" bIns="45720" rtlCol="0" anchor="t">
            <a:normAutofit/>
          </a:bodyPr>
          <a:lstStyle/>
          <a:p>
            <a:pPr marL="0" indent="0">
              <a:buNone/>
            </a:pPr>
            <a:r>
              <a:rPr lang="en-US" sz="3600" b="1">
                <a:ea typeface="+mn-lt"/>
                <a:cs typeface="+mn-lt"/>
              </a:rPr>
              <a:t>"Destitute or deprived of inhabitants; desert; uninhabited; denoting either stripped of inhabitants"</a:t>
            </a:r>
            <a:endParaRPr lang="en-US" sz="3600"/>
          </a:p>
          <a:p>
            <a:pPr marL="0" indent="0">
              <a:buClr>
                <a:srgbClr val="262626"/>
              </a:buClr>
              <a:buNone/>
            </a:pPr>
            <a:r>
              <a:rPr lang="en-US" sz="3600" b="1"/>
              <a:t>Websters 1828 Dict.</a:t>
            </a:r>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422520389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sign&#10;&#10;Description automatically generated">
            <a:extLst>
              <a:ext uri="{FF2B5EF4-FFF2-40B4-BE49-F238E27FC236}">
                <a16:creationId xmlns:a16="http://schemas.microsoft.com/office/drawing/2014/main" id="{CFB0C27E-98F3-00D1-1B3E-413E6993D4CC}"/>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l="4315" r="6796"/>
          <a:stretch/>
        </p:blipFill>
        <p:spPr>
          <a:xfrm>
            <a:off x="20" y="10"/>
            <a:ext cx="12191980" cy="6857990"/>
          </a:xfrm>
          <a:prstGeom prst="rect">
            <a:avLst/>
          </a:prstGeom>
        </p:spPr>
      </p:pic>
      <p:sp>
        <p:nvSpPr>
          <p:cNvPr id="2" name="Title 1">
            <a:extLst>
              <a:ext uri="{FF2B5EF4-FFF2-40B4-BE49-F238E27FC236}">
                <a16:creationId xmlns:a16="http://schemas.microsoft.com/office/drawing/2014/main" id="{40B6556A-DD17-2804-10AE-3A982D54ACF2}"/>
              </a:ext>
            </a:extLst>
          </p:cNvPr>
          <p:cNvSpPr>
            <a:spLocks noGrp="1"/>
          </p:cNvSpPr>
          <p:nvPr>
            <p:ph type="title"/>
          </p:nvPr>
        </p:nvSpPr>
        <p:spPr>
          <a:xfrm>
            <a:off x="1066800" y="642594"/>
            <a:ext cx="10058400" cy="1371600"/>
          </a:xfrm>
        </p:spPr>
        <p:txBody>
          <a:bodyPr>
            <a:normAutofit/>
          </a:bodyPr>
          <a:lstStyle/>
          <a:p>
            <a:r>
              <a:rPr lang="en-US"/>
              <a:t>Policies Rejected...</a:t>
            </a:r>
          </a:p>
        </p:txBody>
      </p:sp>
      <p:sp>
        <p:nvSpPr>
          <p:cNvPr id="3" name="Content Placeholder 2">
            <a:extLst>
              <a:ext uri="{FF2B5EF4-FFF2-40B4-BE49-F238E27FC236}">
                <a16:creationId xmlns:a16="http://schemas.microsoft.com/office/drawing/2014/main" id="{D64D2A8D-B198-A77D-5BBF-2727609B1A8F}"/>
              </a:ext>
            </a:extLst>
          </p:cNvPr>
          <p:cNvSpPr>
            <a:spLocks noGrp="1"/>
          </p:cNvSpPr>
          <p:nvPr>
            <p:ph idx="1"/>
          </p:nvPr>
        </p:nvSpPr>
        <p:spPr>
          <a:xfrm>
            <a:off x="1066800" y="2103120"/>
            <a:ext cx="10058400" cy="3849624"/>
          </a:xfrm>
        </p:spPr>
        <p:txBody>
          <a:bodyPr vert="horz" lIns="91440" tIns="45720" rIns="91440" bIns="45720" rtlCol="0" anchor="t">
            <a:normAutofit fontScale="92500"/>
          </a:bodyPr>
          <a:lstStyle/>
          <a:p>
            <a:pPr marL="0" indent="0">
              <a:buNone/>
            </a:pPr>
            <a:r>
              <a:rPr lang="en-US" sz="3600"/>
              <a:t>Policy #1 </a:t>
            </a:r>
            <a:r>
              <a:rPr lang="en-US" sz="3600">
                <a:ea typeface="+mn-lt"/>
                <a:cs typeface="+mn-lt"/>
              </a:rPr>
              <a:t>Laudato Si'</a:t>
            </a:r>
            <a:endParaRPr lang="en-US" sz="3600"/>
          </a:p>
          <a:p>
            <a:pPr marL="0" indent="0">
              <a:buClr>
                <a:srgbClr val="262626"/>
              </a:buClr>
              <a:buNone/>
            </a:pPr>
            <a:r>
              <a:rPr lang="en-US" sz="3600"/>
              <a:t>A Papal encyclical on the universal care of the environment. (Climate action initiatives)</a:t>
            </a:r>
          </a:p>
          <a:p>
            <a:pPr marL="0" indent="0">
              <a:buNone/>
            </a:pPr>
            <a:endParaRPr lang="en-US" sz="3600"/>
          </a:p>
          <a:p>
            <a:pPr marL="0" indent="0">
              <a:buNone/>
            </a:pPr>
            <a:r>
              <a:rPr lang="en-US" sz="3200"/>
              <a:t>Excellent resource : Search YouTube What's Up Prof? #72</a:t>
            </a:r>
          </a:p>
          <a:p>
            <a:pPr>
              <a:buClr>
                <a:srgbClr val="262626"/>
              </a:buClr>
            </a:pPr>
            <a:endParaRPr lang="en-US"/>
          </a:p>
        </p:txBody>
      </p:sp>
      <p:sp>
        <p:nvSpPr>
          <p:cNvPr id="12" name="Rectangle 11">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5" name="TextBox 4">
            <a:extLst>
              <a:ext uri="{FF2B5EF4-FFF2-40B4-BE49-F238E27FC236}">
                <a16:creationId xmlns:a16="http://schemas.microsoft.com/office/drawing/2014/main" id="{BC5D325F-CA91-9781-AF4A-C663B4C7A5DD}"/>
              </a:ext>
            </a:extLst>
          </p:cNvPr>
          <p:cNvSpPr txBox="1"/>
          <p:nvPr/>
        </p:nvSpPr>
        <p:spPr>
          <a:xfrm>
            <a:off x="9447339" y="6657945"/>
            <a:ext cx="274466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20224261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4" name="Content Placeholder 3" descr="A water spraying out of a building&#10;&#10;Description automatically generated">
            <a:extLst>
              <a:ext uri="{FF2B5EF4-FFF2-40B4-BE49-F238E27FC236}">
                <a16:creationId xmlns:a16="http://schemas.microsoft.com/office/drawing/2014/main" id="{7DE55347-7623-5CBA-6008-15BC08BA447B}"/>
              </a:ext>
            </a:extLst>
          </p:cNvPr>
          <p:cNvPicPr>
            <a:picLocks noChangeAspect="1"/>
          </p:cNvPicPr>
          <p:nvPr/>
        </p:nvPicPr>
        <p:blipFill>
          <a:blip r:embed="rId2"/>
          <a:stretch>
            <a:fillRect/>
          </a:stretch>
        </p:blipFill>
        <p:spPr>
          <a:xfrm>
            <a:off x="-95424" y="647510"/>
            <a:ext cx="8809502" cy="5705687"/>
          </a:xfrm>
          <a:prstGeom prst="rect">
            <a:avLst/>
          </a:prstGeom>
        </p:spPr>
      </p:pic>
      <p:sp>
        <p:nvSpPr>
          <p:cNvPr id="16" name="Rectangle 15">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F29BA-FBBC-97E0-DE5A-580D8BB49C87}"/>
              </a:ext>
            </a:extLst>
          </p:cNvPr>
          <p:cNvSpPr>
            <a:spLocks noGrp="1"/>
          </p:cNvSpPr>
          <p:nvPr>
            <p:ph type="title"/>
          </p:nvPr>
        </p:nvSpPr>
        <p:spPr>
          <a:xfrm>
            <a:off x="9321801" y="612843"/>
            <a:ext cx="2312480" cy="1499738"/>
          </a:xfrm>
        </p:spPr>
        <p:txBody>
          <a:bodyPr anchor="b">
            <a:normAutofit/>
          </a:bodyPr>
          <a:lstStyle/>
          <a:p>
            <a:r>
              <a:rPr lang="en-US" sz="2800"/>
              <a:t>European Farmers Revolt!</a:t>
            </a:r>
          </a:p>
        </p:txBody>
      </p:sp>
      <p:sp>
        <p:nvSpPr>
          <p:cNvPr id="9" name="Content Placeholder 8">
            <a:extLst>
              <a:ext uri="{FF2B5EF4-FFF2-40B4-BE49-F238E27FC236}">
                <a16:creationId xmlns:a16="http://schemas.microsoft.com/office/drawing/2014/main" id="{6F8550BE-81F3-D136-FD93-7ACF918534FC}"/>
              </a:ext>
            </a:extLst>
          </p:cNvPr>
          <p:cNvSpPr>
            <a:spLocks noGrp="1"/>
          </p:cNvSpPr>
          <p:nvPr>
            <p:ph idx="1"/>
          </p:nvPr>
        </p:nvSpPr>
        <p:spPr>
          <a:xfrm>
            <a:off x="9321801" y="2416513"/>
            <a:ext cx="2312479" cy="3587497"/>
          </a:xfrm>
        </p:spPr>
        <p:txBody>
          <a:bodyPr vert="horz" lIns="91440" tIns="45720" rIns="91440" bIns="45720" rtlCol="0" anchor="t">
            <a:normAutofit/>
          </a:bodyPr>
          <a:lstStyle/>
          <a:p>
            <a:r>
              <a:rPr lang="en-US" sz="3200">
                <a:solidFill>
                  <a:schemeClr val="tx1">
                    <a:lumMod val="85000"/>
                    <a:lumOff val="15000"/>
                  </a:schemeClr>
                </a:solidFill>
              </a:rPr>
              <a:t>See Daniel 2:42-44 Ten toes... right at the end of time...</a:t>
            </a:r>
            <a:endParaRPr lang="en-US">
              <a:solidFill>
                <a:schemeClr val="tx1">
                  <a:lumMod val="85000"/>
                  <a:lumOff val="15000"/>
                </a:schemeClr>
              </a:solidFill>
            </a:endParaRPr>
          </a:p>
        </p:txBody>
      </p:sp>
    </p:spTree>
    <p:extLst>
      <p:ext uri="{BB962C8B-B14F-4D97-AF65-F5344CB8AC3E}">
        <p14:creationId xmlns:p14="http://schemas.microsoft.com/office/powerpoint/2010/main" val="156379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47859-C582-B120-01FB-7FC0352A48EA}"/>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4100">
                <a:solidFill>
                  <a:schemeClr val="bg1"/>
                </a:solidFill>
              </a:rPr>
              <a:t>A List of Farmer Protests ahead of EU Elections:</a:t>
            </a:r>
          </a:p>
        </p:txBody>
      </p:sp>
      <p:sp>
        <p:nvSpPr>
          <p:cNvPr id="18" name="Rectangle 17">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2" name="Rectangle 21">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sp>
      <p:sp>
        <p:nvSpPr>
          <p:cNvPr id="3" name="Content Placeholder 2">
            <a:extLst>
              <a:ext uri="{FF2B5EF4-FFF2-40B4-BE49-F238E27FC236}">
                <a16:creationId xmlns:a16="http://schemas.microsoft.com/office/drawing/2014/main" id="{61E13F8D-F070-DE30-BCAD-40C92DB2CCF4}"/>
              </a:ext>
            </a:extLst>
          </p:cNvPr>
          <p:cNvSpPr>
            <a:spLocks/>
          </p:cNvSpPr>
          <p:nvPr/>
        </p:nvSpPr>
        <p:spPr>
          <a:xfrm>
            <a:off x="1070245" y="942707"/>
            <a:ext cx="2628035" cy="5104288"/>
          </a:xfrm>
          <a:prstGeom prst="rect">
            <a:avLst/>
          </a:prstGeom>
        </p:spPr>
        <p:txBody>
          <a:bodyPr vert="horz" lIns="91440" tIns="45720" rIns="91440" bIns="45720" rtlCol="0" anchor="t">
            <a:normAutofit/>
          </a:bodyPr>
          <a:lstStyle/>
          <a:p>
            <a:pPr defTabSz="512064">
              <a:spcAft>
                <a:spcPts val="600"/>
              </a:spcAft>
            </a:pPr>
            <a:r>
              <a:rPr lang="en-US" sz="3200" kern="1200" dirty="0">
                <a:latin typeface="+mn-lt"/>
                <a:ea typeface="+mn-ea"/>
                <a:cs typeface="+mn-cs"/>
              </a:rPr>
              <a:t>Dutch</a:t>
            </a:r>
            <a:endParaRPr lang="en-US" sz="3200" kern="1200" dirty="0">
              <a:latin typeface="+mn-lt"/>
            </a:endParaRPr>
          </a:p>
          <a:p>
            <a:pPr defTabSz="512064">
              <a:spcAft>
                <a:spcPts val="600"/>
              </a:spcAft>
            </a:pPr>
            <a:r>
              <a:rPr lang="en-US" sz="3200" kern="1200" dirty="0">
                <a:latin typeface="+mn-lt"/>
                <a:ea typeface="+mn-ea"/>
                <a:cs typeface="+mn-cs"/>
              </a:rPr>
              <a:t>German</a:t>
            </a:r>
            <a:r>
              <a:rPr lang="en-US" sz="3200" dirty="0"/>
              <a:t> </a:t>
            </a:r>
            <a:endParaRPr lang="en-US" sz="3200" kern="1200" dirty="0">
              <a:latin typeface="+mn-lt"/>
            </a:endParaRPr>
          </a:p>
          <a:p>
            <a:pPr defTabSz="512064">
              <a:spcAft>
                <a:spcPts val="600"/>
              </a:spcAft>
            </a:pPr>
            <a:r>
              <a:rPr lang="en-US" sz="3200" kern="1200" dirty="0">
                <a:latin typeface="+mn-lt"/>
                <a:ea typeface="+mn-ea"/>
                <a:cs typeface="+mn-cs"/>
              </a:rPr>
              <a:t>Italian</a:t>
            </a:r>
            <a:endParaRPr lang="en-US" sz="3200" kern="1200" dirty="0">
              <a:latin typeface="+mn-lt"/>
            </a:endParaRPr>
          </a:p>
          <a:p>
            <a:pPr defTabSz="512064">
              <a:spcAft>
                <a:spcPts val="600"/>
              </a:spcAft>
            </a:pPr>
            <a:r>
              <a:rPr lang="en-US" sz="3200" kern="1200" dirty="0">
                <a:latin typeface="+mn-lt"/>
                <a:ea typeface="+mn-ea"/>
                <a:cs typeface="+mn-cs"/>
              </a:rPr>
              <a:t>French</a:t>
            </a:r>
            <a:endParaRPr lang="en-US" sz="3200" kern="1200" dirty="0">
              <a:latin typeface="+mn-lt"/>
            </a:endParaRPr>
          </a:p>
          <a:p>
            <a:pPr defTabSz="512064">
              <a:spcAft>
                <a:spcPts val="600"/>
              </a:spcAft>
            </a:pPr>
            <a:r>
              <a:rPr lang="en-US" sz="3200" kern="1200" dirty="0">
                <a:latin typeface="+mn-lt"/>
                <a:ea typeface="+mn-ea"/>
                <a:cs typeface="+mn-cs"/>
              </a:rPr>
              <a:t>England</a:t>
            </a:r>
            <a:endParaRPr lang="en-US" sz="3200" kern="1200" dirty="0">
              <a:latin typeface="+mn-lt"/>
            </a:endParaRPr>
          </a:p>
          <a:p>
            <a:pPr defTabSz="512064">
              <a:spcAft>
                <a:spcPts val="600"/>
              </a:spcAft>
            </a:pPr>
            <a:r>
              <a:rPr lang="en-US" sz="3200" kern="1200" dirty="0">
                <a:latin typeface="+mn-lt"/>
                <a:ea typeface="+mn-ea"/>
                <a:cs typeface="+mn-cs"/>
              </a:rPr>
              <a:t>Ireland</a:t>
            </a:r>
            <a:endParaRPr lang="en-US" sz="3200" kern="1200" dirty="0">
              <a:latin typeface="+mn-lt"/>
            </a:endParaRPr>
          </a:p>
          <a:p>
            <a:pPr defTabSz="512064">
              <a:spcAft>
                <a:spcPts val="600"/>
              </a:spcAft>
            </a:pPr>
            <a:r>
              <a:rPr lang="en-US" sz="3200" kern="1200" dirty="0">
                <a:latin typeface="+mn-lt"/>
                <a:ea typeface="+mn-ea"/>
                <a:cs typeface="+mn-cs"/>
              </a:rPr>
              <a:t>Portugal</a:t>
            </a:r>
            <a:endParaRPr lang="en-US" sz="3200" kern="1200" dirty="0">
              <a:latin typeface="+mn-lt"/>
            </a:endParaRPr>
          </a:p>
          <a:p>
            <a:pPr defTabSz="512064">
              <a:spcAft>
                <a:spcPts val="600"/>
              </a:spcAft>
            </a:pPr>
            <a:r>
              <a:rPr lang="en-US" sz="3200" b="1" kern="1200" dirty="0">
                <a:latin typeface="+mn-lt"/>
                <a:ea typeface="+mn-ea"/>
                <a:cs typeface="+mn-cs"/>
              </a:rPr>
              <a:t>Poland</a:t>
            </a:r>
            <a:endParaRPr lang="en-US" sz="3200" b="1" dirty="0"/>
          </a:p>
        </p:txBody>
      </p:sp>
      <p:sp>
        <p:nvSpPr>
          <p:cNvPr id="4" name="Content Placeholder 3">
            <a:extLst>
              <a:ext uri="{FF2B5EF4-FFF2-40B4-BE49-F238E27FC236}">
                <a16:creationId xmlns:a16="http://schemas.microsoft.com/office/drawing/2014/main" id="{56D57DF8-C52E-04AD-9C00-99D0E3EE5F7F}"/>
              </a:ext>
            </a:extLst>
          </p:cNvPr>
          <p:cNvSpPr>
            <a:spLocks/>
          </p:cNvSpPr>
          <p:nvPr/>
        </p:nvSpPr>
        <p:spPr>
          <a:xfrm>
            <a:off x="4054076" y="942707"/>
            <a:ext cx="2797368" cy="5104288"/>
          </a:xfrm>
          <a:prstGeom prst="rect">
            <a:avLst/>
          </a:prstGeom>
        </p:spPr>
        <p:txBody>
          <a:bodyPr vert="horz" lIns="91440" tIns="45720" rIns="91440" bIns="45720" rtlCol="0" anchor="t">
            <a:normAutofit/>
          </a:bodyPr>
          <a:lstStyle/>
          <a:p>
            <a:pPr defTabSz="512064">
              <a:spcAft>
                <a:spcPts val="600"/>
              </a:spcAft>
            </a:pPr>
            <a:r>
              <a:rPr lang="en-US" sz="3200" kern="1200" dirty="0">
                <a:latin typeface="+mn-lt"/>
                <a:ea typeface="+mn-ea"/>
                <a:cs typeface="+mn-cs"/>
              </a:rPr>
              <a:t>And now Canada!</a:t>
            </a:r>
            <a:r>
              <a:rPr lang="en-US" sz="3200" dirty="0"/>
              <a:t> </a:t>
            </a:r>
            <a:endParaRPr lang="en-US"/>
          </a:p>
        </p:txBody>
      </p:sp>
    </p:spTree>
    <p:extLst>
      <p:ext uri="{BB962C8B-B14F-4D97-AF65-F5344CB8AC3E}">
        <p14:creationId xmlns:p14="http://schemas.microsoft.com/office/powerpoint/2010/main" val="312650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climbing a wall&#10;&#10;Description automatically generated">
            <a:extLst>
              <a:ext uri="{FF2B5EF4-FFF2-40B4-BE49-F238E27FC236}">
                <a16:creationId xmlns:a16="http://schemas.microsoft.com/office/drawing/2014/main" id="{BD901F7C-AF04-210E-535E-22D87799DD1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427" r="27351" b="-1"/>
          <a:stretch/>
        </p:blipFill>
        <p:spPr>
          <a:xfrm>
            <a:off x="20" y="10"/>
            <a:ext cx="6392647" cy="6857990"/>
          </a:xfrm>
          <a:prstGeom prst="rect">
            <a:avLst/>
          </a:prstGeom>
        </p:spPr>
      </p:pic>
      <p:sp>
        <p:nvSpPr>
          <p:cNvPr id="12" name="Rectangle 11">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453A-4350-DFEA-BAD3-E34C7D1304F6}"/>
              </a:ext>
            </a:extLst>
          </p:cNvPr>
          <p:cNvSpPr>
            <a:spLocks noGrp="1"/>
          </p:cNvSpPr>
          <p:nvPr>
            <p:ph type="title"/>
          </p:nvPr>
        </p:nvSpPr>
        <p:spPr>
          <a:xfrm>
            <a:off x="7064082" y="642594"/>
            <a:ext cx="4472921" cy="1371600"/>
          </a:xfrm>
        </p:spPr>
        <p:txBody>
          <a:bodyPr>
            <a:normAutofit/>
          </a:bodyPr>
          <a:lstStyle/>
          <a:p>
            <a:r>
              <a:rPr lang="en-US" sz="3400"/>
              <a:t>Policies Rejected...</a:t>
            </a:r>
            <a:br>
              <a:rPr lang="en-US" sz="3400"/>
            </a:br>
            <a:endParaRPr lang="en-US" sz="3400"/>
          </a:p>
        </p:txBody>
      </p:sp>
      <p:sp>
        <p:nvSpPr>
          <p:cNvPr id="3" name="Content Placeholder 2">
            <a:extLst>
              <a:ext uri="{FF2B5EF4-FFF2-40B4-BE49-F238E27FC236}">
                <a16:creationId xmlns:a16="http://schemas.microsoft.com/office/drawing/2014/main" id="{0BC1F447-BC2E-6CB0-89EC-C14114CFC9A9}"/>
              </a:ext>
            </a:extLst>
          </p:cNvPr>
          <p:cNvSpPr>
            <a:spLocks noGrp="1"/>
          </p:cNvSpPr>
          <p:nvPr>
            <p:ph idx="1"/>
          </p:nvPr>
        </p:nvSpPr>
        <p:spPr>
          <a:xfrm>
            <a:off x="7064082" y="2103120"/>
            <a:ext cx="4472922" cy="3931920"/>
          </a:xfrm>
        </p:spPr>
        <p:txBody>
          <a:bodyPr vert="horz" lIns="91440" tIns="45720" rIns="91440" bIns="45720" rtlCol="0" anchor="t">
            <a:normAutofit/>
          </a:bodyPr>
          <a:lstStyle/>
          <a:p>
            <a:r>
              <a:rPr lang="en-US" sz="3200" err="1"/>
              <a:t>Poilcy</a:t>
            </a:r>
            <a:r>
              <a:rPr lang="en-US" sz="3200"/>
              <a:t> #2 Fratelli Tutti</a:t>
            </a:r>
          </a:p>
          <a:p>
            <a:pPr marL="0" indent="0">
              <a:buClr>
                <a:srgbClr val="262626"/>
              </a:buClr>
              <a:buNone/>
            </a:pPr>
            <a:r>
              <a:rPr lang="en-US" sz="3200"/>
              <a:t>Papal encyclical on the social order...</a:t>
            </a:r>
          </a:p>
          <a:p>
            <a:pPr>
              <a:buClr>
                <a:srgbClr val="262626"/>
              </a:buClr>
            </a:pPr>
            <a:endParaRPr lang="en-US" sz="3200"/>
          </a:p>
        </p:txBody>
      </p:sp>
      <p:sp>
        <p:nvSpPr>
          <p:cNvPr id="5" name="TextBox 4">
            <a:extLst>
              <a:ext uri="{FF2B5EF4-FFF2-40B4-BE49-F238E27FC236}">
                <a16:creationId xmlns:a16="http://schemas.microsoft.com/office/drawing/2014/main" id="{91942F58-3DDC-F965-1BF2-E5E84131DF2E}"/>
              </a:ext>
            </a:extLst>
          </p:cNvPr>
          <p:cNvSpPr txBox="1"/>
          <p:nvPr/>
        </p:nvSpPr>
        <p:spPr>
          <a:xfrm>
            <a:off x="3648006" y="6657945"/>
            <a:ext cx="274466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842338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 up of a yellow tape&#10;&#10;Description automatically generated">
            <a:extLst>
              <a:ext uri="{FF2B5EF4-FFF2-40B4-BE49-F238E27FC236}">
                <a16:creationId xmlns:a16="http://schemas.microsoft.com/office/drawing/2014/main" id="{8A51368A-221C-C2B2-9A59-29B613B1F14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091" t="6506" b="17171"/>
          <a:stretch/>
        </p:blipFill>
        <p:spPr>
          <a:xfrm>
            <a:off x="20" y="-1"/>
            <a:ext cx="12191980" cy="6857999"/>
          </a:xfrm>
          <a:prstGeom prst="rect">
            <a:avLst/>
          </a:prstGeom>
        </p:spPr>
      </p:pic>
      <p:sp>
        <p:nvSpPr>
          <p:cNvPr id="21" name="Rectangle 2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453A-4350-DFEA-BAD3-E34C7D1304F6}"/>
              </a:ext>
            </a:extLst>
          </p:cNvPr>
          <p:cNvSpPr>
            <a:spLocks noGrp="1"/>
          </p:cNvSpPr>
          <p:nvPr>
            <p:ph type="title"/>
          </p:nvPr>
        </p:nvSpPr>
        <p:spPr>
          <a:xfrm>
            <a:off x="6846137" y="727626"/>
            <a:ext cx="4602152" cy="1718225"/>
          </a:xfrm>
        </p:spPr>
        <p:txBody>
          <a:bodyPr>
            <a:normAutofit/>
          </a:bodyPr>
          <a:lstStyle/>
          <a:p>
            <a:r>
              <a:rPr lang="en-US" sz="3700"/>
              <a:t>Policies Rejected...</a:t>
            </a:r>
            <a:br>
              <a:rPr lang="en-US" sz="3700"/>
            </a:br>
            <a:endParaRPr lang="en-US" sz="3700"/>
          </a:p>
        </p:txBody>
      </p:sp>
      <p:sp>
        <p:nvSpPr>
          <p:cNvPr id="3" name="Content Placeholder 2">
            <a:extLst>
              <a:ext uri="{FF2B5EF4-FFF2-40B4-BE49-F238E27FC236}">
                <a16:creationId xmlns:a16="http://schemas.microsoft.com/office/drawing/2014/main" id="{0BC1F447-BC2E-6CB0-89EC-C14114CFC9A9}"/>
              </a:ext>
            </a:extLst>
          </p:cNvPr>
          <p:cNvSpPr>
            <a:spLocks noGrp="1"/>
          </p:cNvSpPr>
          <p:nvPr>
            <p:ph idx="1"/>
          </p:nvPr>
        </p:nvSpPr>
        <p:spPr>
          <a:xfrm>
            <a:off x="6846137" y="1955661"/>
            <a:ext cx="4602152" cy="4063325"/>
          </a:xfrm>
        </p:spPr>
        <p:txBody>
          <a:bodyPr vert="horz" lIns="91440" tIns="45720" rIns="91440" bIns="45720" rtlCol="0" anchor="t">
            <a:normAutofit/>
          </a:bodyPr>
          <a:lstStyle/>
          <a:p>
            <a:r>
              <a:rPr lang="en-US" sz="3200" err="1"/>
              <a:t>Poilcy</a:t>
            </a:r>
            <a:r>
              <a:rPr lang="en-US" sz="3200" dirty="0"/>
              <a:t> #2 Fratelli Tutti</a:t>
            </a:r>
          </a:p>
          <a:p>
            <a:pPr marL="0" indent="0">
              <a:buClr>
                <a:srgbClr val="262626"/>
              </a:buClr>
              <a:buNone/>
            </a:pPr>
            <a:r>
              <a:rPr lang="en-US" sz="3200" dirty="0"/>
              <a:t>Papal encyclical on the social order...</a:t>
            </a:r>
          </a:p>
          <a:p>
            <a:pPr marL="0" indent="0">
              <a:buNone/>
            </a:pPr>
            <a:r>
              <a:rPr lang="en-US" sz="3200"/>
              <a:t>Excellent resource;</a:t>
            </a:r>
            <a:endParaRPr lang="en-US" sz="3200" dirty="0"/>
          </a:p>
          <a:p>
            <a:pPr marL="0" indent="0">
              <a:buNone/>
            </a:pPr>
            <a:r>
              <a:rPr lang="en-US" sz="3200" dirty="0"/>
              <a:t>What's Up Prof #35 on YouTube.</a:t>
            </a:r>
          </a:p>
          <a:p>
            <a:pPr>
              <a:buClr>
                <a:srgbClr val="262626"/>
              </a:buClr>
            </a:pPr>
            <a:endParaRPr lang="en-US"/>
          </a:p>
        </p:txBody>
      </p:sp>
      <p:sp>
        <p:nvSpPr>
          <p:cNvPr id="7" name="TextBox 6">
            <a:extLst>
              <a:ext uri="{FF2B5EF4-FFF2-40B4-BE49-F238E27FC236}">
                <a16:creationId xmlns:a16="http://schemas.microsoft.com/office/drawing/2014/main" id="{C304A640-53C9-F56C-BAE0-E277C30A2033}"/>
              </a:ext>
            </a:extLst>
          </p:cNvPr>
          <p:cNvSpPr txBox="1"/>
          <p:nvPr/>
        </p:nvSpPr>
        <p:spPr>
          <a:xfrm>
            <a:off x="9633287" y="6657943"/>
            <a:ext cx="255871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33208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ee stock photo of black and white, Communism, communist">
            <a:extLst>
              <a:ext uri="{FF2B5EF4-FFF2-40B4-BE49-F238E27FC236}">
                <a16:creationId xmlns:a16="http://schemas.microsoft.com/office/drawing/2014/main" id="{D63DC914-5E91-E529-A7E0-152626F13B60}"/>
              </a:ext>
            </a:extLst>
          </p:cNvPr>
          <p:cNvPicPr>
            <a:picLocks noChangeAspect="1"/>
          </p:cNvPicPr>
          <p:nvPr/>
        </p:nvPicPr>
        <p:blipFill rotWithShape="1">
          <a:blip r:embed="rId2">
            <a:alphaModFix amt="35000"/>
          </a:blip>
          <a:srcRect t="15383" b="348"/>
          <a:stretch/>
        </p:blipFill>
        <p:spPr>
          <a:xfrm>
            <a:off x="20" y="10"/>
            <a:ext cx="12191980" cy="6857990"/>
          </a:xfrm>
          <a:prstGeom prst="rect">
            <a:avLst/>
          </a:prstGeom>
        </p:spPr>
      </p:pic>
      <p:sp>
        <p:nvSpPr>
          <p:cNvPr id="2" name="Title 1">
            <a:extLst>
              <a:ext uri="{FF2B5EF4-FFF2-40B4-BE49-F238E27FC236}">
                <a16:creationId xmlns:a16="http://schemas.microsoft.com/office/drawing/2014/main" id="{45BD453A-4350-DFEA-BAD3-E34C7D1304F6}"/>
              </a:ext>
            </a:extLst>
          </p:cNvPr>
          <p:cNvSpPr>
            <a:spLocks noGrp="1"/>
          </p:cNvSpPr>
          <p:nvPr>
            <p:ph type="title"/>
          </p:nvPr>
        </p:nvSpPr>
        <p:spPr>
          <a:xfrm>
            <a:off x="1066800" y="642594"/>
            <a:ext cx="10058400" cy="1371600"/>
          </a:xfrm>
        </p:spPr>
        <p:txBody>
          <a:bodyPr>
            <a:normAutofit/>
          </a:bodyPr>
          <a:lstStyle/>
          <a:p>
            <a:r>
              <a:rPr lang="en-US"/>
              <a:t>Policies Rejected...</a:t>
            </a:r>
            <a:br>
              <a:rPr lang="en-US"/>
            </a:br>
            <a:endParaRPr lang="en-US"/>
          </a:p>
        </p:txBody>
      </p:sp>
      <p:sp>
        <p:nvSpPr>
          <p:cNvPr id="3" name="Content Placeholder 2">
            <a:extLst>
              <a:ext uri="{FF2B5EF4-FFF2-40B4-BE49-F238E27FC236}">
                <a16:creationId xmlns:a16="http://schemas.microsoft.com/office/drawing/2014/main" id="{0BC1F447-BC2E-6CB0-89EC-C14114CFC9A9}"/>
              </a:ext>
            </a:extLst>
          </p:cNvPr>
          <p:cNvSpPr>
            <a:spLocks noGrp="1"/>
          </p:cNvSpPr>
          <p:nvPr>
            <p:ph idx="1"/>
          </p:nvPr>
        </p:nvSpPr>
        <p:spPr>
          <a:xfrm>
            <a:off x="1066800" y="2103120"/>
            <a:ext cx="10058400" cy="3849624"/>
          </a:xfrm>
        </p:spPr>
        <p:txBody>
          <a:bodyPr vert="horz" lIns="91440" tIns="45720" rIns="91440" bIns="45720" rtlCol="0" anchor="t">
            <a:normAutofit/>
          </a:bodyPr>
          <a:lstStyle/>
          <a:p>
            <a:r>
              <a:rPr lang="en-US" sz="3200" err="1"/>
              <a:t>Poilcy</a:t>
            </a:r>
            <a:r>
              <a:rPr lang="en-US" sz="3200" dirty="0"/>
              <a:t> #2 Fratelli Tutti</a:t>
            </a:r>
          </a:p>
          <a:p>
            <a:pPr marL="0" indent="0">
              <a:buClr>
                <a:srgbClr val="262626"/>
              </a:buClr>
              <a:buNone/>
            </a:pPr>
            <a:r>
              <a:rPr lang="en-US" sz="3200" dirty="0"/>
              <a:t>Papal encyclical on the social order...</a:t>
            </a:r>
          </a:p>
          <a:p>
            <a:pPr marL="0" indent="0">
              <a:buNone/>
            </a:pPr>
            <a:r>
              <a:rPr lang="en-US" sz="3200" dirty="0"/>
              <a:t>Excellent resource;</a:t>
            </a:r>
          </a:p>
          <a:p>
            <a:pPr marL="0" indent="0">
              <a:buNone/>
            </a:pPr>
            <a:r>
              <a:rPr lang="en-US" sz="3200" dirty="0"/>
              <a:t>What's Up Prof #35 on YouTube.</a:t>
            </a:r>
          </a:p>
          <a:p>
            <a:pPr>
              <a:buClr>
                <a:srgbClr val="262626"/>
              </a:buClr>
            </a:pPr>
            <a:endParaRPr lang="en-US"/>
          </a:p>
        </p:txBody>
      </p:sp>
      <p:sp>
        <p:nvSpPr>
          <p:cNvPr id="30" name="Rectangle 29">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83259881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Время, время потери, часы Бесплатная фотография - Public Domain Pictures">
            <a:extLst>
              <a:ext uri="{FF2B5EF4-FFF2-40B4-BE49-F238E27FC236}">
                <a16:creationId xmlns:a16="http://schemas.microsoft.com/office/drawing/2014/main" id="{DB02CA4D-51A7-88F9-7619-8EC1103BCB92}"/>
              </a:ext>
            </a:extLst>
          </p:cNvPr>
          <p:cNvPicPr>
            <a:picLocks noChangeAspect="1"/>
          </p:cNvPicPr>
          <p:nvPr/>
        </p:nvPicPr>
        <p:blipFill rotWithShape="1">
          <a:blip r:embed="rId2">
            <a:alphaModFix amt="35000"/>
          </a:blip>
          <a:srcRect t="532" b="15198"/>
          <a:stretch/>
        </p:blipFill>
        <p:spPr>
          <a:xfrm>
            <a:off x="20" y="10"/>
            <a:ext cx="12191980" cy="6857990"/>
          </a:xfrm>
          <a:prstGeom prst="rect">
            <a:avLst/>
          </a:prstGeom>
        </p:spPr>
      </p:pic>
      <p:sp>
        <p:nvSpPr>
          <p:cNvPr id="2" name="Title 1">
            <a:extLst>
              <a:ext uri="{FF2B5EF4-FFF2-40B4-BE49-F238E27FC236}">
                <a16:creationId xmlns:a16="http://schemas.microsoft.com/office/drawing/2014/main" id="{25948B24-16C3-F032-6A0E-4CAAECDEC4B1}"/>
              </a:ext>
            </a:extLst>
          </p:cNvPr>
          <p:cNvSpPr>
            <a:spLocks noGrp="1"/>
          </p:cNvSpPr>
          <p:nvPr>
            <p:ph type="title"/>
          </p:nvPr>
        </p:nvSpPr>
        <p:spPr>
          <a:xfrm>
            <a:off x="1066800" y="642594"/>
            <a:ext cx="10058400" cy="1371600"/>
          </a:xfrm>
        </p:spPr>
        <p:txBody>
          <a:bodyPr>
            <a:normAutofit/>
          </a:bodyPr>
          <a:lstStyle/>
          <a:p>
            <a:r>
              <a:rPr lang="en-US"/>
              <a:t>No More time... Rev 10:5,6</a:t>
            </a:r>
          </a:p>
        </p:txBody>
      </p:sp>
      <p:sp>
        <p:nvSpPr>
          <p:cNvPr id="3" name="Content Placeholder 2">
            <a:extLst>
              <a:ext uri="{FF2B5EF4-FFF2-40B4-BE49-F238E27FC236}">
                <a16:creationId xmlns:a16="http://schemas.microsoft.com/office/drawing/2014/main" id="{DD8BF627-DEE4-5E07-8460-4D5275836F6E}"/>
              </a:ext>
            </a:extLst>
          </p:cNvPr>
          <p:cNvSpPr>
            <a:spLocks noGrp="1"/>
          </p:cNvSpPr>
          <p:nvPr>
            <p:ph idx="1"/>
          </p:nvPr>
        </p:nvSpPr>
        <p:spPr>
          <a:xfrm>
            <a:off x="1066800" y="2103120"/>
            <a:ext cx="10058400" cy="3849624"/>
          </a:xfrm>
        </p:spPr>
        <p:txBody>
          <a:bodyPr vert="horz" lIns="91440" tIns="45720" rIns="91440" bIns="45720" rtlCol="0" anchor="t">
            <a:noAutofit/>
          </a:bodyPr>
          <a:lstStyle/>
          <a:p>
            <a:r>
              <a:rPr lang="en-US" sz="3200" dirty="0">
                <a:ea typeface="+mn-lt"/>
                <a:cs typeface="+mn-lt"/>
              </a:rPr>
              <a:t>And the angel which I saw stand upon the sea and upon the earth lifted up his hand to heaven... And </a:t>
            </a:r>
            <a:r>
              <a:rPr lang="en-US" sz="3200" err="1">
                <a:ea typeface="+mn-lt"/>
                <a:cs typeface="+mn-lt"/>
              </a:rPr>
              <a:t>sware</a:t>
            </a:r>
            <a:r>
              <a:rPr lang="en-US" sz="3200" dirty="0">
                <a:ea typeface="+mn-lt"/>
                <a:cs typeface="+mn-lt"/>
              </a:rPr>
              <a:t> by him that </a:t>
            </a:r>
            <a:r>
              <a:rPr lang="en-US" sz="3200" err="1">
                <a:ea typeface="+mn-lt"/>
                <a:cs typeface="+mn-lt"/>
              </a:rPr>
              <a:t>liveth</a:t>
            </a:r>
            <a:r>
              <a:rPr lang="en-US" sz="3200" dirty="0">
                <a:ea typeface="+mn-lt"/>
                <a:cs typeface="+mn-lt"/>
              </a:rPr>
              <a:t> for ever and ever, who created heaven, and the things that therein are, and the earth, and the things that therein are, and the sea, and the things which are therein, that there should be time no longer.</a:t>
            </a:r>
          </a:p>
        </p:txBody>
      </p:sp>
      <p:sp>
        <p:nvSpPr>
          <p:cNvPr id="12" name="Rectangle 11">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6714070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pen book">
            <a:extLst>
              <a:ext uri="{FF2B5EF4-FFF2-40B4-BE49-F238E27FC236}">
                <a16:creationId xmlns:a16="http://schemas.microsoft.com/office/drawing/2014/main" id="{8F245BFC-F885-801A-7EBA-FDDFEC7B7DF4}"/>
              </a:ext>
            </a:extLst>
          </p:cNvPr>
          <p:cNvPicPr>
            <a:picLocks noChangeAspect="1"/>
          </p:cNvPicPr>
          <p:nvPr/>
        </p:nvPicPr>
        <p:blipFill rotWithShape="1">
          <a:blip r:embed="rId2">
            <a:alphaModFix amt="45000"/>
          </a:blip>
          <a:srcRect t="15728" r="-2" b="-2"/>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CB0CBDBD-87A6-DD93-F13F-9024615C2832}"/>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5800" cap="all" spc="-100"/>
              <a:t>The Thesis of those two sermons...</a:t>
            </a:r>
          </a:p>
        </p:txBody>
      </p:sp>
      <p:sp>
        <p:nvSpPr>
          <p:cNvPr id="28" name="Rectangle 27">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6430926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D wallpaper: bulb light, artwork, light bulb, studio shot, lighting equipment | Wallpaper Flare">
            <a:extLst>
              <a:ext uri="{FF2B5EF4-FFF2-40B4-BE49-F238E27FC236}">
                <a16:creationId xmlns:a16="http://schemas.microsoft.com/office/drawing/2014/main" id="{E27B16F3-75A8-28E5-77B5-7D135091C6F1}"/>
              </a:ext>
            </a:extLst>
          </p:cNvPr>
          <p:cNvPicPr>
            <a:picLocks noChangeAspect="1"/>
          </p:cNvPicPr>
          <p:nvPr/>
        </p:nvPicPr>
        <p:blipFill rotWithShape="1">
          <a:blip r:embed="rId2">
            <a:alphaModFix amt="35000"/>
          </a:blip>
          <a:srcRect t="4804" b="10609"/>
          <a:stretch/>
        </p:blipFill>
        <p:spPr>
          <a:xfrm>
            <a:off x="20" y="10"/>
            <a:ext cx="12191980" cy="6857990"/>
          </a:xfrm>
          <a:prstGeom prst="rect">
            <a:avLst/>
          </a:prstGeom>
        </p:spPr>
      </p:pic>
      <p:sp>
        <p:nvSpPr>
          <p:cNvPr id="2" name="Title 1">
            <a:extLst>
              <a:ext uri="{FF2B5EF4-FFF2-40B4-BE49-F238E27FC236}">
                <a16:creationId xmlns:a16="http://schemas.microsoft.com/office/drawing/2014/main" id="{F2C294B8-F652-E24F-38BF-8C4B6CD87040}"/>
              </a:ext>
            </a:extLst>
          </p:cNvPr>
          <p:cNvSpPr>
            <a:spLocks noGrp="1"/>
          </p:cNvSpPr>
          <p:nvPr>
            <p:ph type="title"/>
          </p:nvPr>
        </p:nvSpPr>
        <p:spPr>
          <a:xfrm>
            <a:off x="1066800" y="642594"/>
            <a:ext cx="10058400" cy="1371600"/>
          </a:xfrm>
        </p:spPr>
        <p:txBody>
          <a:bodyPr>
            <a:normAutofit/>
          </a:bodyPr>
          <a:lstStyle/>
          <a:p>
            <a:r>
              <a:rPr lang="en-US"/>
              <a:t>The Revelation Of Jesus!</a:t>
            </a:r>
          </a:p>
        </p:txBody>
      </p:sp>
      <p:sp>
        <p:nvSpPr>
          <p:cNvPr id="3" name="Content Placeholder 2">
            <a:extLst>
              <a:ext uri="{FF2B5EF4-FFF2-40B4-BE49-F238E27FC236}">
                <a16:creationId xmlns:a16="http://schemas.microsoft.com/office/drawing/2014/main" id="{91B3C135-323C-5637-81F5-61CAF12CFD65}"/>
              </a:ext>
            </a:extLst>
          </p:cNvPr>
          <p:cNvSpPr>
            <a:spLocks noGrp="1"/>
          </p:cNvSpPr>
          <p:nvPr>
            <p:ph idx="1"/>
          </p:nvPr>
        </p:nvSpPr>
        <p:spPr>
          <a:xfrm>
            <a:off x="1066800" y="2103120"/>
            <a:ext cx="10058400" cy="3849624"/>
          </a:xfrm>
        </p:spPr>
        <p:txBody>
          <a:bodyPr vert="horz" lIns="91440" tIns="45720" rIns="91440" bIns="45720" rtlCol="0" anchor="t">
            <a:normAutofit/>
          </a:bodyPr>
          <a:lstStyle/>
          <a:p>
            <a:pPr marL="0" indent="0">
              <a:buNone/>
            </a:pPr>
            <a:r>
              <a:rPr lang="en-US" sz="3200" dirty="0">
                <a:ea typeface="+mn-lt"/>
                <a:cs typeface="+mn-lt"/>
              </a:rPr>
              <a:t>The Revelation of Jesus Christ, which God gave unto him, to shew unto his servants things which must </a:t>
            </a:r>
            <a:r>
              <a:rPr lang="en-US" sz="3200">
                <a:ea typeface="+mn-lt"/>
                <a:cs typeface="+mn-lt"/>
              </a:rPr>
              <a:t>shortly come to pass Rev 1:1</a:t>
            </a:r>
            <a:endParaRPr lang="en-US" sz="3200" dirty="0"/>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7441710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ee Images : landscape, sea, water, nature, rock, horizon, wilderness, mountain, cloud, sky ...">
            <a:extLst>
              <a:ext uri="{FF2B5EF4-FFF2-40B4-BE49-F238E27FC236}">
                <a16:creationId xmlns:a16="http://schemas.microsoft.com/office/drawing/2014/main" id="{B6909197-B6D7-51E5-E8F2-434A4AF3E34A}"/>
              </a:ext>
            </a:extLst>
          </p:cNvPr>
          <p:cNvPicPr>
            <a:picLocks noChangeAspect="1"/>
          </p:cNvPicPr>
          <p:nvPr/>
        </p:nvPicPr>
        <p:blipFill rotWithShape="1">
          <a:blip r:embed="rId2">
            <a:alphaModFix amt="35000"/>
          </a:blip>
          <a:srcRect t="12756" b="12244"/>
          <a:stretch/>
        </p:blipFill>
        <p:spPr>
          <a:xfrm>
            <a:off x="20" y="10"/>
            <a:ext cx="12191980" cy="6857990"/>
          </a:xfrm>
          <a:prstGeom prst="rect">
            <a:avLst/>
          </a:prstGeom>
        </p:spPr>
      </p:pic>
      <p:sp>
        <p:nvSpPr>
          <p:cNvPr id="2" name="Title 1">
            <a:extLst>
              <a:ext uri="{FF2B5EF4-FFF2-40B4-BE49-F238E27FC236}">
                <a16:creationId xmlns:a16="http://schemas.microsoft.com/office/drawing/2014/main" id="{7D4E8878-B013-19F4-577B-07C842DE4AA6}"/>
              </a:ext>
            </a:extLst>
          </p:cNvPr>
          <p:cNvSpPr>
            <a:spLocks noGrp="1"/>
          </p:cNvSpPr>
          <p:nvPr>
            <p:ph type="title"/>
          </p:nvPr>
        </p:nvSpPr>
        <p:spPr>
          <a:xfrm>
            <a:off x="1066800" y="642594"/>
            <a:ext cx="10058400" cy="1371600"/>
          </a:xfrm>
        </p:spPr>
        <p:txBody>
          <a:bodyPr>
            <a:normAutofit/>
          </a:bodyPr>
          <a:lstStyle/>
          <a:p>
            <a:r>
              <a:rPr lang="en-US"/>
              <a:t>John 14:27-29</a:t>
            </a:r>
          </a:p>
        </p:txBody>
      </p:sp>
      <p:sp>
        <p:nvSpPr>
          <p:cNvPr id="3" name="Content Placeholder 2">
            <a:extLst>
              <a:ext uri="{FF2B5EF4-FFF2-40B4-BE49-F238E27FC236}">
                <a16:creationId xmlns:a16="http://schemas.microsoft.com/office/drawing/2014/main" id="{D7F4E3F4-1BD9-1621-532C-61E0EFA5B825}"/>
              </a:ext>
            </a:extLst>
          </p:cNvPr>
          <p:cNvSpPr>
            <a:spLocks noGrp="1"/>
          </p:cNvSpPr>
          <p:nvPr>
            <p:ph idx="1"/>
          </p:nvPr>
        </p:nvSpPr>
        <p:spPr>
          <a:xfrm>
            <a:off x="895350" y="1503045"/>
            <a:ext cx="10153650" cy="4859274"/>
          </a:xfrm>
        </p:spPr>
        <p:txBody>
          <a:bodyPr vert="horz" lIns="91440" tIns="45720" rIns="91440" bIns="45720" rtlCol="0" anchor="t">
            <a:noAutofit/>
          </a:bodyPr>
          <a:lstStyle/>
          <a:p>
            <a:pPr marL="0" indent="0">
              <a:buNone/>
            </a:pPr>
            <a:r>
              <a:rPr lang="en-US" sz="3200" dirty="0">
                <a:ea typeface="+mn-lt"/>
                <a:cs typeface="+mn-lt"/>
              </a:rPr>
              <a:t>Peace I leave with you, my peace I give unto you: not as the world giveth, give I unto you. Let not your heart be troubled, neither let it be afraid...  And now </a:t>
            </a:r>
            <a:r>
              <a:rPr lang="en-US" sz="3200" u="sng" dirty="0">
                <a:ea typeface="+mn-lt"/>
                <a:cs typeface="+mn-lt"/>
              </a:rPr>
              <a:t>I have told you before it come to pass</a:t>
            </a:r>
            <a:r>
              <a:rPr lang="en-US" sz="3200" dirty="0">
                <a:ea typeface="+mn-lt"/>
                <a:cs typeface="+mn-lt"/>
              </a:rPr>
              <a:t>, that, when it is come to pass, ye might believe. </a:t>
            </a:r>
            <a:endParaRPr lang="en-US" sz="3200" dirty="0"/>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29348404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pic>
        <p:nvPicPr>
          <p:cNvPr id="4" name="Picture 3" descr="Indian Watchtower At Grand Canyon Free Stock Photo - Public Domain Pictures">
            <a:extLst>
              <a:ext uri="{FF2B5EF4-FFF2-40B4-BE49-F238E27FC236}">
                <a16:creationId xmlns:a16="http://schemas.microsoft.com/office/drawing/2014/main" id="{77EC09A9-6E3C-BCF7-E9DE-873B3F2A537B}"/>
              </a:ext>
            </a:extLst>
          </p:cNvPr>
          <p:cNvPicPr>
            <a:picLocks noChangeAspect="1"/>
          </p:cNvPicPr>
          <p:nvPr/>
        </p:nvPicPr>
        <p:blipFill rotWithShape="1">
          <a:blip r:embed="rId2">
            <a:duotone>
              <a:schemeClr val="bg2">
                <a:shade val="45000"/>
                <a:satMod val="135000"/>
              </a:schemeClr>
              <a:prstClr val="white"/>
            </a:duotone>
            <a:alphaModFix amt="35000"/>
          </a:blip>
          <a:srcRect t="13127"/>
          <a:stretch/>
        </p:blipFill>
        <p:spPr>
          <a:xfrm>
            <a:off x="20" y="10"/>
            <a:ext cx="12191980" cy="6857990"/>
          </a:xfrm>
          <a:prstGeom prst="rect">
            <a:avLst/>
          </a:prstGeom>
        </p:spPr>
      </p:pic>
      <p:sp>
        <p:nvSpPr>
          <p:cNvPr id="2" name="Title 1">
            <a:extLst>
              <a:ext uri="{FF2B5EF4-FFF2-40B4-BE49-F238E27FC236}">
                <a16:creationId xmlns:a16="http://schemas.microsoft.com/office/drawing/2014/main" id="{304A931F-07DB-68B8-B0CB-38EAE8CCF69A}"/>
              </a:ext>
            </a:extLst>
          </p:cNvPr>
          <p:cNvSpPr>
            <a:spLocks noGrp="1"/>
          </p:cNvSpPr>
          <p:nvPr>
            <p:ph type="title"/>
          </p:nvPr>
        </p:nvSpPr>
        <p:spPr>
          <a:xfrm>
            <a:off x="1009650" y="385419"/>
            <a:ext cx="10058400" cy="1371600"/>
          </a:xfrm>
        </p:spPr>
        <p:txBody>
          <a:bodyPr>
            <a:normAutofit/>
          </a:bodyPr>
          <a:lstStyle/>
          <a:p>
            <a:r>
              <a:rPr lang="en-US"/>
              <a:t>Watch! Mark 13:34-37</a:t>
            </a:r>
          </a:p>
        </p:txBody>
      </p:sp>
      <p:sp>
        <p:nvSpPr>
          <p:cNvPr id="3" name="Content Placeholder 2">
            <a:extLst>
              <a:ext uri="{FF2B5EF4-FFF2-40B4-BE49-F238E27FC236}">
                <a16:creationId xmlns:a16="http://schemas.microsoft.com/office/drawing/2014/main" id="{3AA5BA8B-52C8-590F-61AE-79BD27C6DA1B}"/>
              </a:ext>
            </a:extLst>
          </p:cNvPr>
          <p:cNvSpPr>
            <a:spLocks noGrp="1"/>
          </p:cNvSpPr>
          <p:nvPr>
            <p:ph idx="1"/>
          </p:nvPr>
        </p:nvSpPr>
        <p:spPr>
          <a:xfrm>
            <a:off x="1009650" y="1312545"/>
            <a:ext cx="10058400" cy="4754499"/>
          </a:xfrm>
        </p:spPr>
        <p:txBody>
          <a:bodyPr vert="horz" lIns="91440" tIns="45720" rIns="91440" bIns="45720" rtlCol="0" anchor="t">
            <a:noAutofit/>
          </a:bodyPr>
          <a:lstStyle/>
          <a:p>
            <a:pPr marL="0" indent="0">
              <a:buNone/>
            </a:pPr>
            <a:r>
              <a:rPr lang="en-US" sz="3200" i="1" dirty="0">
                <a:ea typeface="+mn-lt"/>
                <a:cs typeface="+mn-lt"/>
              </a:rPr>
              <a:t>For the Son of man is</a:t>
            </a:r>
            <a:r>
              <a:rPr lang="en-US" sz="3200" dirty="0">
                <a:ea typeface="+mn-lt"/>
                <a:cs typeface="+mn-lt"/>
              </a:rPr>
              <a:t> as a man taking a far journey, who left his house, and gave authority to his servants, and to every man his work, and commanded the porter to watch. Watch ye therefore: for ye know not when the master of the house cometh, at even, or at midnight, or at the cockcrowing, or in the morning: Lest coming suddenly he find you sleeping. </a:t>
            </a:r>
            <a:r>
              <a:rPr lang="en-US" sz="3200" b="1" dirty="0">
                <a:ea typeface="+mn-lt"/>
                <a:cs typeface="+mn-lt"/>
              </a:rPr>
              <a:t>And what I say unto you I say unto all, Watch.</a:t>
            </a:r>
            <a:endParaRPr lang="en-US" sz="3200" dirty="0"/>
          </a:p>
        </p:txBody>
      </p:sp>
    </p:spTree>
    <p:extLst>
      <p:ext uri="{BB962C8B-B14F-4D97-AF65-F5344CB8AC3E}">
        <p14:creationId xmlns:p14="http://schemas.microsoft.com/office/powerpoint/2010/main" val="245713026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Monument Penshaw Pillars · Free photo on Pixabay">
            <a:extLst>
              <a:ext uri="{FF2B5EF4-FFF2-40B4-BE49-F238E27FC236}">
                <a16:creationId xmlns:a16="http://schemas.microsoft.com/office/drawing/2014/main" id="{6012898C-404F-B998-0B59-BC20CB737EFC}"/>
              </a:ext>
            </a:extLst>
          </p:cNvPr>
          <p:cNvPicPr>
            <a:picLocks noChangeAspect="1"/>
          </p:cNvPicPr>
          <p:nvPr/>
        </p:nvPicPr>
        <p:blipFill rotWithShape="1">
          <a:blip r:embed="rId2">
            <a:alphaModFix amt="35000"/>
          </a:blip>
          <a:srcRect t="4960" b="20040"/>
          <a:stretch/>
        </p:blipFill>
        <p:spPr>
          <a:xfrm>
            <a:off x="20" y="10"/>
            <a:ext cx="12191980" cy="6857990"/>
          </a:xfrm>
          <a:prstGeom prst="rect">
            <a:avLst/>
          </a:prstGeom>
        </p:spPr>
      </p:pic>
      <p:sp>
        <p:nvSpPr>
          <p:cNvPr id="2" name="Title 1">
            <a:extLst>
              <a:ext uri="{FF2B5EF4-FFF2-40B4-BE49-F238E27FC236}">
                <a16:creationId xmlns:a16="http://schemas.microsoft.com/office/drawing/2014/main" id="{195D3756-66F7-CA3E-59B1-9455B7466A18}"/>
              </a:ext>
            </a:extLst>
          </p:cNvPr>
          <p:cNvSpPr>
            <a:spLocks noGrp="1"/>
          </p:cNvSpPr>
          <p:nvPr>
            <p:ph type="title"/>
          </p:nvPr>
        </p:nvSpPr>
        <p:spPr>
          <a:xfrm>
            <a:off x="1066800" y="642594"/>
            <a:ext cx="10058400" cy="1371600"/>
          </a:xfrm>
        </p:spPr>
        <p:txBody>
          <a:bodyPr>
            <a:normAutofit/>
          </a:bodyPr>
          <a:lstStyle/>
          <a:p>
            <a:r>
              <a:rPr lang="en-US"/>
              <a:t>Established a point in History</a:t>
            </a:r>
          </a:p>
        </p:txBody>
      </p:sp>
      <p:sp>
        <p:nvSpPr>
          <p:cNvPr id="7" name="Content Placeholder 7">
            <a:extLst>
              <a:ext uri="{FF2B5EF4-FFF2-40B4-BE49-F238E27FC236}">
                <a16:creationId xmlns:a16="http://schemas.microsoft.com/office/drawing/2014/main" id="{5B7F824D-2845-89F0-B292-EF84B31B54EF}"/>
              </a:ext>
            </a:extLst>
          </p:cNvPr>
          <p:cNvSpPr>
            <a:spLocks noGrp="1"/>
          </p:cNvSpPr>
          <p:nvPr>
            <p:ph idx="1"/>
          </p:nvPr>
        </p:nvSpPr>
        <p:spPr>
          <a:xfrm>
            <a:off x="1066800" y="2103120"/>
            <a:ext cx="10058400" cy="3849624"/>
          </a:xfrm>
        </p:spPr>
        <p:txBody>
          <a:bodyPr vert="horz" lIns="91440" tIns="45720" rIns="91440" bIns="45720" rtlCol="0" anchor="t">
            <a:normAutofit/>
          </a:bodyPr>
          <a:lstStyle/>
          <a:p>
            <a:r>
              <a:rPr lang="en-US" sz="3200"/>
              <a:t>The events that followed the seating of the Whore commenced when 5 empires holding universal sway, had passed from the scene of history</a:t>
            </a:r>
          </a:p>
          <a:p>
            <a:pPr marL="0" indent="0">
              <a:buNone/>
            </a:pPr>
            <a:r>
              <a:rPr lang="en-US" sz="3200"/>
              <a:t>UPDATE.... regarding mountains  </a:t>
            </a:r>
            <a:endParaRPr lang="en-US"/>
          </a:p>
          <a:p>
            <a:pPr marL="0" indent="0">
              <a:buNone/>
            </a:pPr>
            <a:r>
              <a:rPr lang="en-US" sz="3200"/>
              <a:t>Rev17:9 + Dan 2:34,35 </a:t>
            </a:r>
            <a:endParaRPr lang="en-US"/>
          </a:p>
        </p:txBody>
      </p:sp>
      <p:sp>
        <p:nvSpPr>
          <p:cNvPr id="9" name="Rectangle 8">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615994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ack and white drawing of people in clothing&#10;&#10;Description automatically generated">
            <a:extLst>
              <a:ext uri="{FF2B5EF4-FFF2-40B4-BE49-F238E27FC236}">
                <a16:creationId xmlns:a16="http://schemas.microsoft.com/office/drawing/2014/main" id="{5148A876-F097-015D-9699-CA8581E585EF}"/>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6683" b="17559"/>
          <a:stretch/>
        </p:blipFill>
        <p:spPr>
          <a:xfrm>
            <a:off x="20" y="10"/>
            <a:ext cx="12191980" cy="6857990"/>
          </a:xfrm>
          <a:prstGeom prst="rect">
            <a:avLst/>
          </a:prstGeom>
        </p:spPr>
      </p:pic>
      <p:sp>
        <p:nvSpPr>
          <p:cNvPr id="2" name="Title 1">
            <a:extLst>
              <a:ext uri="{FF2B5EF4-FFF2-40B4-BE49-F238E27FC236}">
                <a16:creationId xmlns:a16="http://schemas.microsoft.com/office/drawing/2014/main" id="{06FEC960-C960-0461-83C3-0F70E7882AD8}"/>
              </a:ext>
            </a:extLst>
          </p:cNvPr>
          <p:cNvSpPr>
            <a:spLocks noGrp="1"/>
          </p:cNvSpPr>
          <p:nvPr>
            <p:ph type="title"/>
          </p:nvPr>
        </p:nvSpPr>
        <p:spPr>
          <a:xfrm>
            <a:off x="1066800" y="642594"/>
            <a:ext cx="10058400" cy="1371600"/>
          </a:xfrm>
        </p:spPr>
        <p:txBody>
          <a:bodyPr>
            <a:normAutofit/>
          </a:bodyPr>
          <a:lstStyle/>
          <a:p>
            <a:r>
              <a:rPr lang="en-US" u="sng"/>
              <a:t>The Whore of Babylon Identified</a:t>
            </a:r>
            <a:r>
              <a:rPr lang="en-US" dirty="0"/>
              <a:t>...</a:t>
            </a:r>
          </a:p>
        </p:txBody>
      </p:sp>
      <p:sp>
        <p:nvSpPr>
          <p:cNvPr id="9" name="Content Placeholder 8">
            <a:extLst>
              <a:ext uri="{FF2B5EF4-FFF2-40B4-BE49-F238E27FC236}">
                <a16:creationId xmlns:a16="http://schemas.microsoft.com/office/drawing/2014/main" id="{D09A0A23-EE43-5F9E-2BB7-8595EEAD5C93}"/>
              </a:ext>
            </a:extLst>
          </p:cNvPr>
          <p:cNvSpPr>
            <a:spLocks noGrp="1"/>
          </p:cNvSpPr>
          <p:nvPr>
            <p:ph idx="1"/>
          </p:nvPr>
        </p:nvSpPr>
        <p:spPr>
          <a:xfrm>
            <a:off x="1066800" y="2103120"/>
            <a:ext cx="10058400" cy="3849624"/>
          </a:xfrm>
        </p:spPr>
        <p:txBody>
          <a:bodyPr vert="horz" lIns="91440" tIns="45720" rIns="91440" bIns="45720" rtlCol="0" anchor="t">
            <a:normAutofit/>
          </a:bodyPr>
          <a:lstStyle/>
          <a:p>
            <a:r>
              <a:rPr lang="en-US" sz="3200"/>
              <a:t>We saw that all the reformers rightly identified this woman as the Roman Papal system... </a:t>
            </a:r>
          </a:p>
          <a:p>
            <a:pPr>
              <a:buClr>
                <a:srgbClr val="FFFFFF"/>
              </a:buClr>
            </a:pPr>
            <a:r>
              <a:rPr lang="en-US" sz="3200"/>
              <a:t>We established the incontrovertible fact that many of God's people are in association with that system either directly or through her harlot daughters... See Rev. 17:5</a:t>
            </a:r>
          </a:p>
        </p:txBody>
      </p:sp>
      <p:sp>
        <p:nvSpPr>
          <p:cNvPr id="14" name="Rectangle 13">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5" name="TextBox 4">
            <a:extLst>
              <a:ext uri="{FF2B5EF4-FFF2-40B4-BE49-F238E27FC236}">
                <a16:creationId xmlns:a16="http://schemas.microsoft.com/office/drawing/2014/main" id="{49A50266-F2D9-A98A-4917-566CC2CBA292}"/>
              </a:ext>
            </a:extLst>
          </p:cNvPr>
          <p:cNvSpPr txBox="1"/>
          <p:nvPr/>
        </p:nvSpPr>
        <p:spPr>
          <a:xfrm>
            <a:off x="9447339" y="6657945"/>
            <a:ext cx="274466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8484271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무료 이미지 : 기념물, 동상, 박물관, 얼굴, 조각, 미술, 머리, 달리, 엘리트 포트 4000x3000 - - 1157011 - 무료 이미지 - PxHere">
            <a:extLst>
              <a:ext uri="{FF2B5EF4-FFF2-40B4-BE49-F238E27FC236}">
                <a16:creationId xmlns:a16="http://schemas.microsoft.com/office/drawing/2014/main" id="{EB050B06-B6B8-BA4F-7BDB-D42FEA185F46}"/>
              </a:ext>
            </a:extLst>
          </p:cNvPr>
          <p:cNvPicPr>
            <a:picLocks noChangeAspect="1"/>
          </p:cNvPicPr>
          <p:nvPr/>
        </p:nvPicPr>
        <p:blipFill rotWithShape="1">
          <a:blip r:embed="rId2">
            <a:alphaModFix amt="35000"/>
          </a:blip>
          <a:srcRect t="17750" b="7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7EACD562-C500-81D4-797A-6E9985C7DB63}"/>
              </a:ext>
            </a:extLst>
          </p:cNvPr>
          <p:cNvSpPr>
            <a:spLocks noGrp="1"/>
          </p:cNvSpPr>
          <p:nvPr>
            <p:ph type="title"/>
          </p:nvPr>
        </p:nvSpPr>
        <p:spPr>
          <a:xfrm>
            <a:off x="1066800" y="642594"/>
            <a:ext cx="10058400" cy="1371600"/>
          </a:xfrm>
        </p:spPr>
        <p:txBody>
          <a:bodyPr>
            <a:normAutofit/>
          </a:bodyPr>
          <a:lstStyle/>
          <a:p>
            <a:r>
              <a:rPr lang="en-US"/>
              <a:t>Two Heads... One is, and the other is not yet come...</a:t>
            </a:r>
          </a:p>
        </p:txBody>
      </p:sp>
      <p:sp>
        <p:nvSpPr>
          <p:cNvPr id="8" name="Content Placeholder 7">
            <a:extLst>
              <a:ext uri="{FF2B5EF4-FFF2-40B4-BE49-F238E27FC236}">
                <a16:creationId xmlns:a16="http://schemas.microsoft.com/office/drawing/2014/main" id="{5E58D0D0-E054-E8E0-6EFC-B27AC5990DEE}"/>
              </a:ext>
            </a:extLst>
          </p:cNvPr>
          <p:cNvSpPr>
            <a:spLocks noGrp="1"/>
          </p:cNvSpPr>
          <p:nvPr>
            <p:ph idx="1"/>
          </p:nvPr>
        </p:nvSpPr>
        <p:spPr>
          <a:xfrm>
            <a:off x="1066800" y="2103120"/>
            <a:ext cx="10058400" cy="3849624"/>
          </a:xfrm>
        </p:spPr>
        <p:txBody>
          <a:bodyPr vert="horz" lIns="91440" tIns="45720" rIns="91440" bIns="45720" rtlCol="0" anchor="t">
            <a:normAutofit/>
          </a:bodyPr>
          <a:lstStyle/>
          <a:p>
            <a:r>
              <a:rPr lang="en-US" sz="3200"/>
              <a:t>The </a:t>
            </a:r>
            <a:r>
              <a:rPr lang="en-US" sz="3200" u="sng"/>
              <a:t>first</a:t>
            </a:r>
            <a:r>
              <a:rPr lang="en-US" sz="3200"/>
              <a:t> head to be controlled was done so openly and was the domination of the apostate Christian Church from AD 538-1798, when the political power of the Papal system was suspended by Berthier, Napoleon Bonepart's general.</a:t>
            </a:r>
            <a:endParaRPr lang="en-US"/>
          </a:p>
        </p:txBody>
      </p:sp>
      <p:sp>
        <p:nvSpPr>
          <p:cNvPr id="13" name="Rectangle 1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627393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무료 이미지 : 기념물, 동상, 박물관, 얼굴, 조각, 미술, 머리, 달리, 엘리트 포트 4000x3000 - - 1157011 - 무료 이미지 - PxHere">
            <a:extLst>
              <a:ext uri="{FF2B5EF4-FFF2-40B4-BE49-F238E27FC236}">
                <a16:creationId xmlns:a16="http://schemas.microsoft.com/office/drawing/2014/main" id="{EB050B06-B6B8-BA4F-7BDB-D42FEA185F46}"/>
              </a:ext>
            </a:extLst>
          </p:cNvPr>
          <p:cNvPicPr>
            <a:picLocks noChangeAspect="1"/>
          </p:cNvPicPr>
          <p:nvPr/>
        </p:nvPicPr>
        <p:blipFill rotWithShape="1">
          <a:blip r:embed="rId2">
            <a:alphaModFix amt="35000"/>
          </a:blip>
          <a:srcRect t="17750" b="7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7EACD562-C500-81D4-797A-6E9985C7DB63}"/>
              </a:ext>
            </a:extLst>
          </p:cNvPr>
          <p:cNvSpPr>
            <a:spLocks noGrp="1"/>
          </p:cNvSpPr>
          <p:nvPr>
            <p:ph type="title"/>
          </p:nvPr>
        </p:nvSpPr>
        <p:spPr>
          <a:xfrm>
            <a:off x="1066800" y="642594"/>
            <a:ext cx="10058400" cy="1371600"/>
          </a:xfrm>
        </p:spPr>
        <p:txBody>
          <a:bodyPr>
            <a:normAutofit/>
          </a:bodyPr>
          <a:lstStyle/>
          <a:p>
            <a:r>
              <a:rPr lang="en-US"/>
              <a:t>Two Heads... One is, and the other is not yet come...</a:t>
            </a:r>
          </a:p>
        </p:txBody>
      </p:sp>
      <p:sp>
        <p:nvSpPr>
          <p:cNvPr id="8" name="Content Placeholder 7">
            <a:extLst>
              <a:ext uri="{FF2B5EF4-FFF2-40B4-BE49-F238E27FC236}">
                <a16:creationId xmlns:a16="http://schemas.microsoft.com/office/drawing/2014/main" id="{5E58D0D0-E054-E8E0-6EFC-B27AC5990DEE}"/>
              </a:ext>
            </a:extLst>
          </p:cNvPr>
          <p:cNvSpPr>
            <a:spLocks noGrp="1"/>
          </p:cNvSpPr>
          <p:nvPr>
            <p:ph idx="1"/>
          </p:nvPr>
        </p:nvSpPr>
        <p:spPr>
          <a:xfrm>
            <a:off x="1066800" y="2103120"/>
            <a:ext cx="10058400" cy="3849624"/>
          </a:xfrm>
        </p:spPr>
        <p:txBody>
          <a:bodyPr vert="horz" lIns="91440" tIns="45720" rIns="91440" bIns="45720" rtlCol="0" anchor="t">
            <a:normAutofit/>
          </a:bodyPr>
          <a:lstStyle/>
          <a:p>
            <a:r>
              <a:rPr lang="en-US" sz="3200" dirty="0"/>
              <a:t>The second head to be controlled was to be done, not openly, but secretly... In Isaiah 47, describing the overthrow of spiritual Babylon (A.K.A. the Papacy) it says "thou hast said, none </a:t>
            </a:r>
            <a:r>
              <a:rPr lang="en-US" sz="3200" dirty="0" err="1"/>
              <a:t>seeth</a:t>
            </a:r>
            <a:r>
              <a:rPr lang="en-US" sz="3200" dirty="0"/>
              <a:t> me." Isa 47:10</a:t>
            </a:r>
          </a:p>
        </p:txBody>
      </p:sp>
      <p:sp>
        <p:nvSpPr>
          <p:cNvPr id="13" name="Rectangle 1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11252613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EE6102C6-7E8C-9487-181F-67376647EAB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528" r="3973" b="-2"/>
          <a:stretch/>
        </p:blipFill>
        <p:spPr>
          <a:xfrm>
            <a:off x="234696" y="237744"/>
            <a:ext cx="3996183" cy="6382512"/>
          </a:xfrm>
          <a:prstGeom prst="rect">
            <a:avLst/>
          </a:prstGeom>
        </p:spPr>
      </p:pic>
      <p:sp>
        <p:nvSpPr>
          <p:cNvPr id="16" name="Rectangle 15">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8F73A4E-22C0-BDC0-CC63-1DDF3915F515}"/>
              </a:ext>
            </a:extLst>
          </p:cNvPr>
          <p:cNvSpPr>
            <a:spLocks noGrp="1"/>
          </p:cNvSpPr>
          <p:nvPr>
            <p:ph type="title"/>
          </p:nvPr>
        </p:nvSpPr>
        <p:spPr>
          <a:xfrm>
            <a:off x="4965192" y="642593"/>
            <a:ext cx="6280826" cy="1746504"/>
          </a:xfrm>
        </p:spPr>
        <p:txBody>
          <a:bodyPr>
            <a:normAutofit/>
          </a:bodyPr>
          <a:lstStyle/>
          <a:p>
            <a:r>
              <a:rPr lang="en-US"/>
              <a:t>A universal puppet master</a:t>
            </a:r>
            <a:br>
              <a:rPr lang="en-US"/>
            </a:br>
            <a:endParaRPr lang="en-US"/>
          </a:p>
        </p:txBody>
      </p:sp>
      <p:sp>
        <p:nvSpPr>
          <p:cNvPr id="9" name="Content Placeholder 8">
            <a:extLst>
              <a:ext uri="{FF2B5EF4-FFF2-40B4-BE49-F238E27FC236}">
                <a16:creationId xmlns:a16="http://schemas.microsoft.com/office/drawing/2014/main" id="{9690A35D-43FB-F7BE-72C7-A9DA1580702F}"/>
              </a:ext>
            </a:extLst>
          </p:cNvPr>
          <p:cNvSpPr>
            <a:spLocks noGrp="1"/>
          </p:cNvSpPr>
          <p:nvPr>
            <p:ph idx="1"/>
          </p:nvPr>
        </p:nvSpPr>
        <p:spPr>
          <a:xfrm>
            <a:off x="4965192" y="2386584"/>
            <a:ext cx="6280826" cy="3648456"/>
          </a:xfrm>
        </p:spPr>
        <p:txBody>
          <a:bodyPr vert="horz" lIns="91440" tIns="45720" rIns="91440" bIns="45720" rtlCol="0" anchor="t">
            <a:normAutofit lnSpcReduction="10000"/>
          </a:bodyPr>
          <a:lstStyle/>
          <a:p>
            <a:pPr marL="0" indent="0">
              <a:buNone/>
            </a:pPr>
            <a:r>
              <a:rPr lang="en-US" sz="3200" dirty="0"/>
              <a:t>This Woman is Controlling the nations of this world on a universal scale; because the "Kings" or political systems of this world are in bed with her.</a:t>
            </a:r>
            <a:endParaRPr lang="en-US" dirty="0"/>
          </a:p>
          <a:p>
            <a:pPr marL="0" indent="0">
              <a:buClr>
                <a:srgbClr val="262626"/>
              </a:buClr>
              <a:buNone/>
            </a:pPr>
            <a:r>
              <a:rPr lang="en-US" sz="3200" dirty="0"/>
              <a:t>See Rev 17: 2</a:t>
            </a:r>
          </a:p>
        </p:txBody>
      </p:sp>
      <p:sp>
        <p:nvSpPr>
          <p:cNvPr id="5" name="TextBox 4">
            <a:extLst>
              <a:ext uri="{FF2B5EF4-FFF2-40B4-BE49-F238E27FC236}">
                <a16:creationId xmlns:a16="http://schemas.microsoft.com/office/drawing/2014/main" id="{0BE6BAF7-E3E3-7F46-5568-95BC875BACEC}"/>
              </a:ext>
            </a:extLst>
          </p:cNvPr>
          <p:cNvSpPr txBox="1"/>
          <p:nvPr/>
        </p:nvSpPr>
        <p:spPr>
          <a:xfrm>
            <a:off x="1486218" y="6420201"/>
            <a:ext cx="274466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55788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5" name="Rectangle 3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7" name="Rectangle 3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9" name="Group 3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0" name="Straight Connector 3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view of the earth from space&#10;&#10;Description automatically generated">
            <a:extLst>
              <a:ext uri="{FF2B5EF4-FFF2-40B4-BE49-F238E27FC236}">
                <a16:creationId xmlns:a16="http://schemas.microsoft.com/office/drawing/2014/main" id="{0D38269D-294D-E067-9D53-0830B1A7FE70}"/>
              </a:ext>
            </a:extLst>
          </p:cNvPr>
          <p:cNvPicPr>
            <a:picLocks noChangeAspect="1"/>
          </p:cNvPicPr>
          <p:nvPr/>
        </p:nvPicPr>
        <p:blipFill rotWithShape="1">
          <a:blip r:embed="rId2">
            <a:alphaModFix amt="45000"/>
            <a:extLs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48" name="Rectangle 4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9FF4E086-933D-2D89-6E41-BF8CC4850735}"/>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4300" cap="all" spc="-100"/>
              <a:t>Have you noticed any kind of universal coordination on things lately?</a:t>
            </a:r>
          </a:p>
        </p:txBody>
      </p:sp>
      <p:sp>
        <p:nvSpPr>
          <p:cNvPr id="50" name="Rectangle 4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6" name="TextBox 5">
            <a:extLst>
              <a:ext uri="{FF2B5EF4-FFF2-40B4-BE49-F238E27FC236}">
                <a16:creationId xmlns:a16="http://schemas.microsoft.com/office/drawing/2014/main" id="{BDCF969A-6750-2639-406C-D486872BD4C4}"/>
              </a:ext>
            </a:extLst>
          </p:cNvPr>
          <p:cNvSpPr txBox="1"/>
          <p:nvPr/>
        </p:nvSpPr>
        <p:spPr>
          <a:xfrm>
            <a:off x="9633287" y="6657945"/>
            <a:ext cx="255871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86264093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1B2F2E"/>
      </a:dk2>
      <a:lt2>
        <a:srgbClr val="F3F3F0"/>
      </a:lt2>
      <a:accent1>
        <a:srgbClr val="5B39DE"/>
      </a:accent1>
      <a:accent2>
        <a:srgbClr val="2145CB"/>
      </a:accent2>
      <a:accent3>
        <a:srgbClr val="339EDD"/>
      </a:accent3>
      <a:accent4>
        <a:srgbClr val="20C0B9"/>
      </a:accent4>
      <a:accent5>
        <a:srgbClr val="2DC27D"/>
      </a:accent5>
      <a:accent6>
        <a:srgbClr val="21C635"/>
      </a:accent6>
      <a:hlink>
        <a:srgbClr val="349D7E"/>
      </a:hlink>
      <a:folHlink>
        <a:srgbClr val="7F7F7F"/>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SavonVTI</vt:lpstr>
      <vt:lpstr>Revelation 17  REDUX</vt:lpstr>
      <vt:lpstr>Revisiting Revelation 17...</vt:lpstr>
      <vt:lpstr>The Thesis of those two sermons...</vt:lpstr>
      <vt:lpstr>Established a point in History</vt:lpstr>
      <vt:lpstr>The Whore of Babylon Identified...</vt:lpstr>
      <vt:lpstr>Two Heads... One is, and the other is not yet come...</vt:lpstr>
      <vt:lpstr>Two Heads... One is, and the other is not yet come...</vt:lpstr>
      <vt:lpstr>A universal puppet master </vt:lpstr>
      <vt:lpstr>Have you noticed any kind of universal coordination on things lately?</vt:lpstr>
      <vt:lpstr>The Beast   excluding its heads (Kings)...  = The Body Politic</vt:lpstr>
      <vt:lpstr>Fuzzy Wuzzy  was a... republic...?</vt:lpstr>
      <vt:lpstr>Updates!</vt:lpstr>
      <vt:lpstr>A Broken Game of Musical Chairs... </vt:lpstr>
      <vt:lpstr>Jeremiah 51:42</vt:lpstr>
      <vt:lpstr>Jeremiah 50:41,42</vt:lpstr>
      <vt:lpstr>The Ten Horns... Rev 17:12,13</vt:lpstr>
      <vt:lpstr>Rev 17:16... Trouble in the Whore's Paradise...</vt:lpstr>
      <vt:lpstr>Synopsis</vt:lpstr>
      <vt:lpstr>PowerPoint Presentation</vt:lpstr>
      <vt:lpstr>Steps... Rev 17:16</vt:lpstr>
      <vt:lpstr>To Make Desolate...</vt:lpstr>
      <vt:lpstr>Definition of Desolate...</vt:lpstr>
      <vt:lpstr>Policies Rejected...</vt:lpstr>
      <vt:lpstr>European Farmers Revolt!</vt:lpstr>
      <vt:lpstr>A List of Farmer Protests ahead of EU Elections:</vt:lpstr>
      <vt:lpstr>Policies Rejected... </vt:lpstr>
      <vt:lpstr>Policies Rejected... </vt:lpstr>
      <vt:lpstr>Policies Rejected... </vt:lpstr>
      <vt:lpstr>No More time... Rev 10:5,6</vt:lpstr>
      <vt:lpstr>The Revelation Of Jesus!</vt:lpstr>
      <vt:lpstr>John 14:27-29</vt:lpstr>
      <vt:lpstr>Watch! Mark 13:34-37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140</cp:revision>
  <dcterms:created xsi:type="dcterms:W3CDTF">2024-02-10T15:40:05Z</dcterms:created>
  <dcterms:modified xsi:type="dcterms:W3CDTF">2024-02-10T18:46:21Z</dcterms:modified>
</cp:coreProperties>
</file>